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5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1" r:id="rId16"/>
    <p:sldId id="302" r:id="rId17"/>
    <p:sldId id="303" r:id="rId18"/>
    <p:sldId id="270" r:id="rId19"/>
    <p:sldId id="304" r:id="rId20"/>
    <p:sldId id="272" r:id="rId21"/>
    <p:sldId id="307" r:id="rId22"/>
    <p:sldId id="305" r:id="rId23"/>
    <p:sldId id="306" r:id="rId24"/>
    <p:sldId id="308" r:id="rId25"/>
    <p:sldId id="273" r:id="rId26"/>
    <p:sldId id="309" r:id="rId27"/>
    <p:sldId id="310" r:id="rId28"/>
    <p:sldId id="311" r:id="rId29"/>
    <p:sldId id="312" r:id="rId30"/>
    <p:sldId id="314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316" r:id="rId40"/>
    <p:sldId id="315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282" r:id="rId49"/>
    <p:sldId id="283" r:id="rId50"/>
    <p:sldId id="284" r:id="rId51"/>
    <p:sldId id="285" r:id="rId52"/>
    <p:sldId id="324" r:id="rId53"/>
    <p:sldId id="325" r:id="rId54"/>
    <p:sldId id="326" r:id="rId55"/>
    <p:sldId id="327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8" r:id="rId64"/>
    <p:sldId id="336" r:id="rId65"/>
    <p:sldId id="337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286" r:id="rId75"/>
    <p:sldId id="287" r:id="rId76"/>
    <p:sldId id="288" r:id="rId77"/>
    <p:sldId id="289" r:id="rId78"/>
    <p:sldId id="290" r:id="rId79"/>
    <p:sldId id="291" r:id="rId80"/>
    <p:sldId id="35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7" r:id="rId91"/>
    <p:sldId id="358" r:id="rId92"/>
    <p:sldId id="359" r:id="rId93"/>
    <p:sldId id="360" r:id="rId94"/>
    <p:sldId id="361" r:id="rId95"/>
    <p:sldId id="362" r:id="rId96"/>
    <p:sldId id="293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294" r:id="rId105"/>
    <p:sldId id="295" r:id="rId106"/>
    <p:sldId id="296" r:id="rId107"/>
    <p:sldId id="297" r:id="rId108"/>
    <p:sldId id="370" r:id="rId109"/>
    <p:sldId id="371" r:id="rId110"/>
    <p:sldId id="372" r:id="rId111"/>
    <p:sldId id="373" r:id="rId112"/>
    <p:sldId id="374" r:id="rId113"/>
    <p:sldId id="375" r:id="rId114"/>
    <p:sldId id="377" r:id="rId115"/>
    <p:sldId id="378" r:id="rId116"/>
    <p:sldId id="379" r:id="rId117"/>
    <p:sldId id="380" r:id="rId118"/>
    <p:sldId id="376" r:id="rId119"/>
    <p:sldId id="381" r:id="rId120"/>
    <p:sldId id="382" r:id="rId121"/>
    <p:sldId id="387" r:id="rId122"/>
    <p:sldId id="390" r:id="rId123"/>
    <p:sldId id="389" r:id="rId124"/>
    <p:sldId id="386" r:id="rId125"/>
    <p:sldId id="383" r:id="rId126"/>
    <p:sldId id="384" r:id="rId127"/>
    <p:sldId id="385" r:id="rId128"/>
    <p:sldId id="391" r:id="rId129"/>
    <p:sldId id="394" r:id="rId130"/>
    <p:sldId id="392" r:id="rId131"/>
    <p:sldId id="393" r:id="rId132"/>
    <p:sldId id="395" r:id="rId133"/>
    <p:sldId id="396" r:id="rId134"/>
    <p:sldId id="397" r:id="rId135"/>
    <p:sldId id="298" r:id="rId136"/>
    <p:sldId id="299" r:id="rId137"/>
    <p:sldId id="300" r:id="rId138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使用者" initials="W使" lastIdx="1" clrIdx="0">
    <p:extLst>
      <p:ext uri="{19B8F6BF-5375-455C-9EA6-DF929625EA0E}">
        <p15:presenceInfo xmlns:p15="http://schemas.microsoft.com/office/powerpoint/2012/main" userId="2238c7edeeec9c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3971" autoAdjust="0"/>
  </p:normalViewPr>
  <p:slideViewPr>
    <p:cSldViewPr>
      <p:cViewPr varScale="1">
        <p:scale>
          <a:sx n="69" d="100"/>
          <a:sy n="69" d="100"/>
        </p:scale>
        <p:origin x="54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6T14:31:12.14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41CC7-FB9C-4E0D-8811-3F710DA64CD5}" type="datetimeFigureOut">
              <a:rPr lang="zh-TW" altLang="en-US" smtClean="0"/>
              <a:t>2020/9/27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45D88-D237-4C94-A868-BA408EDB2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76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463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323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63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311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346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05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510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35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077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881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23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457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653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398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957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263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63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36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17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458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708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160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428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45D88-D237-4C94-A868-BA408EDB284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30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340" y="208280"/>
            <a:ext cx="1081531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1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E4181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1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E4181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1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E4181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1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1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9253" y="1866392"/>
            <a:ext cx="5333492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10182" y="1432347"/>
            <a:ext cx="8771635" cy="278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86271" y="6603555"/>
            <a:ext cx="218439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1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waikato.ac.nz/ml/weka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1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1</a:t>
            </a:r>
            <a:endParaRPr sz="200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5" dirty="0" smtClean="0">
                <a:latin typeface="Carlito"/>
                <a:cs typeface="Carlito"/>
              </a:rPr>
              <a:t>介紹</a:t>
            </a:r>
            <a:endParaRPr sz="2000" dirty="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  <a:spcBef>
                <a:spcPts val="158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</a:t>
            </a:r>
            <a:r>
              <a:rPr lang="zh-TW" altLang="en-US" sz="2300" spc="-75" dirty="0">
                <a:latin typeface="Trebuchet MS"/>
                <a:cs typeface="Trebuchet MS"/>
              </a:rPr>
              <a:t>：</a:t>
            </a:r>
            <a:r>
              <a:rPr sz="2300" spc="-75" dirty="0" smtClean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  <a:spcBef>
                <a:spcPts val="5"/>
              </a:spcBef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73372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0" dirty="0" smtClean="0"/>
              <a:t>使用</a:t>
            </a:r>
            <a:r>
              <a:rPr lang="en-US" altLang="zh-TW" spc="-20" dirty="0" smtClean="0"/>
              <a:t>Weka</a:t>
            </a:r>
            <a:r>
              <a:rPr lang="zh-TW" altLang="en-US" spc="-20" dirty="0" smtClean="0"/>
              <a:t>進行資料探勘</a:t>
            </a:r>
            <a:endParaRPr spc="-65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4371" y="6616255"/>
            <a:ext cx="14224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5"/>
              </a:lnSpc>
            </a:pPr>
            <a:r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12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01345"/>
            <a:ext cx="10433050" cy="5992495"/>
            <a:chOff x="457200" y="101345"/>
            <a:chExt cx="10433050" cy="5992495"/>
          </a:xfrm>
        </p:grpSpPr>
        <p:sp>
          <p:nvSpPr>
            <p:cNvPr id="4" name="object 4"/>
            <p:cNvSpPr/>
            <p:nvPr/>
          </p:nvSpPr>
          <p:spPr>
            <a:xfrm>
              <a:off x="457200" y="101345"/>
              <a:ext cx="10432542" cy="59923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41926" y="1072896"/>
              <a:ext cx="466090" cy="152400"/>
            </a:xfrm>
            <a:custGeom>
              <a:avLst/>
              <a:gdLst/>
              <a:ahLst/>
              <a:cxnLst/>
              <a:rect l="l" t="t" r="r" b="b"/>
              <a:pathLst>
                <a:path w="466089" h="152400">
                  <a:moveTo>
                    <a:pt x="389382" y="102108"/>
                  </a:moveTo>
                  <a:lnTo>
                    <a:pt x="389382" y="51054"/>
                  </a:lnTo>
                  <a:lnTo>
                    <a:pt x="0" y="51054"/>
                  </a:lnTo>
                  <a:lnTo>
                    <a:pt x="0" y="102108"/>
                  </a:lnTo>
                  <a:lnTo>
                    <a:pt x="389382" y="102108"/>
                  </a:lnTo>
                  <a:close/>
                </a:path>
                <a:path w="466089" h="152400">
                  <a:moveTo>
                    <a:pt x="465582" y="76200"/>
                  </a:moveTo>
                  <a:lnTo>
                    <a:pt x="364236" y="0"/>
                  </a:lnTo>
                  <a:lnTo>
                    <a:pt x="364236" y="51054"/>
                  </a:lnTo>
                  <a:lnTo>
                    <a:pt x="389382" y="51054"/>
                  </a:lnTo>
                  <a:lnTo>
                    <a:pt x="389382" y="133493"/>
                  </a:lnTo>
                  <a:lnTo>
                    <a:pt x="465582" y="76200"/>
                  </a:lnTo>
                  <a:close/>
                </a:path>
                <a:path w="466089" h="152400">
                  <a:moveTo>
                    <a:pt x="389382" y="133493"/>
                  </a:moveTo>
                  <a:lnTo>
                    <a:pt x="389382" y="102108"/>
                  </a:lnTo>
                  <a:lnTo>
                    <a:pt x="364236" y="102108"/>
                  </a:lnTo>
                  <a:lnTo>
                    <a:pt x="364236" y="152400"/>
                  </a:lnTo>
                  <a:lnTo>
                    <a:pt x="389382" y="13349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24159" y="4758689"/>
              <a:ext cx="372745" cy="186055"/>
            </a:xfrm>
            <a:custGeom>
              <a:avLst/>
              <a:gdLst/>
              <a:ahLst/>
              <a:cxnLst/>
              <a:rect l="l" t="t" r="r" b="b"/>
              <a:pathLst>
                <a:path w="372745" h="186054">
                  <a:moveTo>
                    <a:pt x="372618" y="185927"/>
                  </a:moveTo>
                  <a:lnTo>
                    <a:pt x="372618" y="0"/>
                  </a:lnTo>
                  <a:lnTo>
                    <a:pt x="0" y="0"/>
                  </a:lnTo>
                  <a:lnTo>
                    <a:pt x="0" y="185927"/>
                  </a:lnTo>
                  <a:lnTo>
                    <a:pt x="372618" y="185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432047" y="6614159"/>
            <a:ext cx="5328920" cy="243840"/>
          </a:xfrm>
          <a:custGeom>
            <a:avLst/>
            <a:gdLst/>
            <a:ahLst/>
            <a:cxnLst/>
            <a:rect l="l" t="t" r="r" b="b"/>
            <a:pathLst>
              <a:path w="5328920" h="243840">
                <a:moveTo>
                  <a:pt x="5328665" y="243840"/>
                </a:moveTo>
                <a:lnTo>
                  <a:pt x="5328665" y="0"/>
                </a:lnTo>
                <a:lnTo>
                  <a:pt x="0" y="0"/>
                </a:lnTo>
                <a:lnTo>
                  <a:pt x="0" y="243840"/>
                </a:lnTo>
                <a:lnTo>
                  <a:pt x="5328665" y="243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10788" y="6638035"/>
            <a:ext cx="512381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rebuchet MS"/>
                <a:cs typeface="Trebuchet MS"/>
              </a:rPr>
              <a:t>World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Map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spc="-40" dirty="0">
                <a:latin typeface="Trebuchet MS"/>
                <a:cs typeface="Trebuchet MS"/>
              </a:rPr>
              <a:t>by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-40" dirty="0">
                <a:latin typeface="Trebuchet MS"/>
                <a:cs typeface="Trebuchet MS"/>
              </a:rPr>
              <a:t>David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spc="-55" dirty="0">
                <a:latin typeface="Trebuchet MS"/>
                <a:cs typeface="Trebuchet MS"/>
              </a:rPr>
              <a:t>Niblack,</a:t>
            </a:r>
            <a:r>
              <a:rPr sz="1000" spc="-95" dirty="0">
                <a:latin typeface="Trebuchet MS"/>
                <a:cs typeface="Trebuchet MS"/>
              </a:rPr>
              <a:t> </a:t>
            </a:r>
            <a:r>
              <a:rPr sz="1000" spc="-50" dirty="0">
                <a:latin typeface="Trebuchet MS"/>
                <a:cs typeface="Trebuchet MS"/>
              </a:rPr>
              <a:t>licensed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-35" dirty="0">
                <a:latin typeface="Trebuchet MS"/>
                <a:cs typeface="Trebuchet MS"/>
              </a:rPr>
              <a:t>under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-50" dirty="0">
                <a:latin typeface="Trebuchet MS"/>
                <a:cs typeface="Trebuchet MS"/>
              </a:rPr>
              <a:t>a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-55" dirty="0">
                <a:latin typeface="Trebuchet MS"/>
                <a:cs typeface="Trebuchet MS"/>
              </a:rPr>
              <a:t>Creative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Commons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-40" dirty="0">
                <a:latin typeface="Trebuchet MS"/>
                <a:cs typeface="Trebuchet MS"/>
              </a:rPr>
              <a:t>Attribution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spc="-50" dirty="0">
                <a:latin typeface="Trebuchet MS"/>
                <a:cs typeface="Trebuchet MS"/>
              </a:rPr>
              <a:t>3.0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-35" dirty="0">
                <a:latin typeface="Trebuchet MS"/>
                <a:cs typeface="Trebuchet MS"/>
              </a:rPr>
              <a:t>Unported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-55" dirty="0">
                <a:latin typeface="Trebuchet MS"/>
                <a:cs typeface="Trebuchet MS"/>
              </a:rPr>
              <a:t>License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3</a:t>
            </a:r>
            <a:r>
              <a:rPr lang="zh-TW" altLang="en-US" sz="3200" spc="-5" dirty="0" smtClean="0"/>
              <a:t>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刪除屬性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304800" y="4756989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 將折射率和鎂以外的屬性</a:t>
            </a:r>
            <a:r>
              <a:rPr lang="zh-TW" altLang="en-US" sz="2800" dirty="0"/>
              <a:t>刪除後，再次使用</a:t>
            </a:r>
            <a:r>
              <a:rPr lang="en-US" altLang="zh-TW" sz="2800" dirty="0"/>
              <a:t>J48</a:t>
            </a:r>
            <a:r>
              <a:rPr lang="zh-TW" altLang="en-US" sz="2800" dirty="0"/>
              <a:t>分類器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66334"/>
            <a:ext cx="5676190" cy="322857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473" y="966334"/>
            <a:ext cx="5882940" cy="32683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876800" y="2057400"/>
            <a:ext cx="19050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4091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3</a:t>
            </a:r>
            <a:r>
              <a:rPr lang="zh-TW" altLang="en-US" sz="3200" spc="-5" dirty="0" smtClean="0"/>
              <a:t>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刪除屬性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688340" y="6283086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由結果發現，分類的準確率更高了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9" y="762000"/>
            <a:ext cx="739666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10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3</a:t>
            </a:r>
            <a:r>
              <a:rPr lang="zh-TW" altLang="en-US" sz="3200" spc="-5" dirty="0" smtClean="0"/>
              <a:t>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刪除屬性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688340" y="6283086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 可視化這份只剩兩個屬性的資料集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838200"/>
            <a:ext cx="726421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24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3</a:t>
            </a:r>
            <a:r>
              <a:rPr lang="zh-TW" altLang="en-US" sz="3200" spc="-5" dirty="0" smtClean="0"/>
              <a:t>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刪除屬性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609600" y="6172200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▲ 由結果發現</a:t>
            </a:r>
            <a:r>
              <a:rPr lang="zh-TW" altLang="en-US" sz="2800" dirty="0" smtClean="0"/>
              <a:t>，小的決策樹更加容易理解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0057" b="8049"/>
          <a:stretch/>
        </p:blipFill>
        <p:spPr>
          <a:xfrm>
            <a:off x="381000" y="762000"/>
            <a:ext cx="873251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682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4365"/>
            <a:ext cx="412432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1.5: </a:t>
            </a:r>
            <a:r>
              <a:rPr lang="zh-TW" altLang="en-US" sz="3200" spc="-5" dirty="0" smtClean="0"/>
              <a:t>使用過濾器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710182" y="1432347"/>
            <a:ext cx="6113145" cy="5198218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spc="-114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14" dirty="0" smtClean="0">
                <a:latin typeface="Trebuchet MS"/>
                <a:cs typeface="Trebuchet MS"/>
              </a:rPr>
              <a:t>中的過濾器</a:t>
            </a:r>
            <a:endParaRPr sz="2800" dirty="0">
              <a:latin typeface="Trebuchet MS"/>
              <a:cs typeface="Trebuchet MS"/>
            </a:endParaRPr>
          </a:p>
          <a:p>
            <a:pPr marL="469900" marR="1565275" indent="-4572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00" dirty="0" smtClean="0">
                <a:latin typeface="Trebuchet MS"/>
                <a:cs typeface="Trebuchet MS"/>
              </a:rPr>
              <a:t>監督式的</a:t>
            </a:r>
            <a:r>
              <a:rPr sz="2800" spc="-100" dirty="0" smtClean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vs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lang="zh-TW" altLang="en-US" sz="2800" spc="-114" dirty="0" smtClean="0">
                <a:latin typeface="Trebuchet MS"/>
                <a:cs typeface="Trebuchet MS"/>
              </a:rPr>
              <a:t>非監督式的</a:t>
            </a:r>
            <a:r>
              <a:rPr sz="2800" spc="-114" dirty="0" smtClean="0">
                <a:latin typeface="Trebuchet MS"/>
                <a:cs typeface="Trebuchet MS"/>
              </a:rPr>
              <a:t>,  </a:t>
            </a:r>
            <a:r>
              <a:rPr lang="zh-TW" altLang="en-US" sz="2800" spc="-150" dirty="0">
                <a:latin typeface="Trebuchet MS"/>
                <a:cs typeface="Trebuchet MS"/>
              </a:rPr>
              <a:t>屬性</a:t>
            </a:r>
            <a:r>
              <a:rPr sz="2800" spc="-150" dirty="0" smtClean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vs</a:t>
            </a:r>
            <a:r>
              <a:rPr sz="2800" spc="-270" dirty="0">
                <a:latin typeface="Trebuchet MS"/>
                <a:cs typeface="Trebuchet MS"/>
              </a:rPr>
              <a:t> </a:t>
            </a:r>
            <a:r>
              <a:rPr lang="zh-TW" altLang="en-US" sz="2800" spc="-270" dirty="0" smtClean="0">
                <a:latin typeface="Trebuchet MS"/>
                <a:cs typeface="Trebuchet MS"/>
              </a:rPr>
              <a:t>實例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270" dirty="0" smtClean="0">
                <a:latin typeface="Trebuchet MS"/>
                <a:cs typeface="Trebuchet MS"/>
              </a:rPr>
              <a:t>為了要找到正確的那個資料，你必須察看</a:t>
            </a:r>
            <a:r>
              <a:rPr lang="zh-TW" altLang="en-US" sz="2800" spc="-270" dirty="0">
                <a:latin typeface="Trebuchet MS"/>
                <a:cs typeface="Trebuchet MS"/>
              </a:rPr>
              <a:t>！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55" dirty="0" smtClean="0">
                <a:latin typeface="Trebuchet MS"/>
                <a:cs typeface="Trebuchet MS"/>
              </a:rPr>
              <a:t>過濾器可以非常厲害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45" dirty="0" smtClean="0">
                <a:latin typeface="Trebuchet MS"/>
                <a:cs typeface="Trebuchet MS"/>
              </a:rPr>
              <a:t>聰明地移除屬性可以</a:t>
            </a:r>
            <a:r>
              <a:rPr lang="en-US" altLang="zh-TW" sz="2800" spc="-145" dirty="0" smtClean="0">
                <a:latin typeface="Trebuchet MS"/>
                <a:cs typeface="Trebuchet MS"/>
              </a:rPr>
              <a:t>…</a:t>
            </a:r>
            <a:endParaRPr sz="2800" dirty="0">
              <a:latin typeface="Trebuchet MS"/>
              <a:cs typeface="Trebuchet MS"/>
            </a:endParaRPr>
          </a:p>
          <a:p>
            <a:pPr marL="907415" lvl="1" indent="-352425">
              <a:lnSpc>
                <a:spcPct val="100000"/>
              </a:lnSpc>
              <a:spcBef>
                <a:spcPts val="525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00" dirty="0" smtClean="0">
                <a:latin typeface="Trebuchet MS"/>
                <a:cs typeface="Trebuchet MS"/>
              </a:rPr>
              <a:t>改善結果</a:t>
            </a:r>
            <a:endParaRPr sz="2400" dirty="0">
              <a:latin typeface="Trebuchet MS"/>
              <a:cs typeface="Trebuchet MS"/>
            </a:endParaRPr>
          </a:p>
          <a:p>
            <a:pPr marL="908050" lvl="1" indent="-352425">
              <a:lnSpc>
                <a:spcPct val="100000"/>
              </a:lnSpc>
              <a:spcBef>
                <a:spcPts val="500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增加可理解姓</a:t>
            </a:r>
            <a:endParaRPr sz="2400" dirty="0">
              <a:latin typeface="Trebuchet MS"/>
              <a:cs typeface="Trebuchet MS"/>
            </a:endParaRPr>
          </a:p>
          <a:p>
            <a:pPr marL="516890">
              <a:lnSpc>
                <a:spcPct val="100000"/>
              </a:lnSpc>
              <a:spcBef>
                <a:spcPts val="1330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882015" indent="-36576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882650" algn="l"/>
                <a:tab pos="2580005" algn="l"/>
              </a:tabLst>
            </a:pPr>
            <a:r>
              <a:rPr sz="2400" spc="-105" dirty="0">
                <a:latin typeface="Trebuchet MS"/>
                <a:cs typeface="Trebuchet MS"/>
              </a:rPr>
              <a:t>Section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11.2	</a:t>
            </a:r>
            <a:r>
              <a:rPr sz="2400" i="1" dirty="0">
                <a:latin typeface="Carlito"/>
                <a:cs typeface="Carlito"/>
              </a:rPr>
              <a:t>Loading and </a:t>
            </a:r>
            <a:r>
              <a:rPr sz="2400" i="1" spc="-5" dirty="0">
                <a:latin typeface="Carlito"/>
                <a:cs typeface="Carlito"/>
              </a:rPr>
              <a:t>filtering</a:t>
            </a:r>
            <a:r>
              <a:rPr sz="2400" i="1" spc="-15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files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415" y="6568693"/>
            <a:ext cx="16764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41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1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6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0" dirty="0" smtClean="0">
                <a:latin typeface="Carlito"/>
                <a:cs typeface="Carlito"/>
              </a:rPr>
              <a:t>視覺化你的資料</a:t>
            </a:r>
            <a:endParaRPr sz="2000" dirty="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  <a:spcBef>
                <a:spcPts val="158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</a:t>
            </a:r>
            <a:r>
              <a:rPr lang="zh-TW" altLang="en-US" sz="2300" spc="-75" dirty="0">
                <a:latin typeface="Trebuchet MS"/>
                <a:cs typeface="Trebuchet MS"/>
              </a:rPr>
              <a:t>：</a:t>
            </a:r>
            <a:r>
              <a:rPr sz="2300" spc="-75" dirty="0" smtClean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  <a:spcBef>
                <a:spcPts val="5"/>
              </a:spcBef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2" y="1866392"/>
            <a:ext cx="54861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0" dirty="0" smtClean="0"/>
              <a:t>使用</a:t>
            </a:r>
            <a:r>
              <a:rPr lang="en-US" altLang="zh-TW" spc="-20" dirty="0" smtClean="0"/>
              <a:t>Weka</a:t>
            </a:r>
            <a:r>
              <a:rPr lang="zh-TW" altLang="en-US" spc="-20" dirty="0" smtClean="0"/>
              <a:t>進行資料探勘</a:t>
            </a:r>
            <a:endParaRPr spc="-65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127"/>
            <a:ext cx="5508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1.6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en-US" sz="3200" spc="-10" dirty="0" smtClean="0"/>
              <a:t>視覺化</a:t>
            </a:r>
            <a:r>
              <a:rPr lang="zh-TW" altLang="en-US" sz="3200" spc="-10" dirty="0"/>
              <a:t>你的資料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64970" y="1510283"/>
            <a:ext cx="4420870" cy="4364355"/>
            <a:chOff x="1664970" y="1510283"/>
            <a:chExt cx="4420870" cy="4364355"/>
          </a:xfrm>
        </p:grpSpPr>
        <p:sp>
          <p:nvSpPr>
            <p:cNvPr id="4" name="object 4"/>
            <p:cNvSpPr/>
            <p:nvPr/>
          </p:nvSpPr>
          <p:spPr>
            <a:xfrm>
              <a:off x="5017770" y="1588769"/>
              <a:ext cx="1068070" cy="4285615"/>
            </a:xfrm>
            <a:custGeom>
              <a:avLst/>
              <a:gdLst/>
              <a:ahLst/>
              <a:cxnLst/>
              <a:rect l="l" t="t" r="r" b="b"/>
              <a:pathLst>
                <a:path w="1068070" h="4285615">
                  <a:moveTo>
                    <a:pt x="1008126" y="454914"/>
                  </a:moveTo>
                  <a:lnTo>
                    <a:pt x="883920" y="425958"/>
                  </a:lnTo>
                  <a:lnTo>
                    <a:pt x="853440" y="418338"/>
                  </a:lnTo>
                  <a:lnTo>
                    <a:pt x="822960" y="409956"/>
                  </a:lnTo>
                  <a:lnTo>
                    <a:pt x="791718" y="402336"/>
                  </a:lnTo>
                  <a:lnTo>
                    <a:pt x="699516" y="374904"/>
                  </a:lnTo>
                  <a:lnTo>
                    <a:pt x="637794" y="353568"/>
                  </a:lnTo>
                  <a:lnTo>
                    <a:pt x="546354" y="317754"/>
                  </a:lnTo>
                  <a:lnTo>
                    <a:pt x="454152" y="273558"/>
                  </a:lnTo>
                  <a:lnTo>
                    <a:pt x="392430" y="240792"/>
                  </a:lnTo>
                  <a:lnTo>
                    <a:pt x="361950" y="222504"/>
                  </a:lnTo>
                  <a:lnTo>
                    <a:pt x="330708" y="204978"/>
                  </a:lnTo>
                  <a:lnTo>
                    <a:pt x="300228" y="185928"/>
                  </a:lnTo>
                  <a:lnTo>
                    <a:pt x="269748" y="166116"/>
                  </a:lnTo>
                  <a:lnTo>
                    <a:pt x="238506" y="146304"/>
                  </a:lnTo>
                  <a:lnTo>
                    <a:pt x="208026" y="126492"/>
                  </a:lnTo>
                  <a:lnTo>
                    <a:pt x="145542" y="85344"/>
                  </a:lnTo>
                  <a:lnTo>
                    <a:pt x="22098" y="0"/>
                  </a:lnTo>
                  <a:lnTo>
                    <a:pt x="6096" y="23622"/>
                  </a:lnTo>
                  <a:lnTo>
                    <a:pt x="129540" y="108966"/>
                  </a:lnTo>
                  <a:lnTo>
                    <a:pt x="223266" y="170688"/>
                  </a:lnTo>
                  <a:lnTo>
                    <a:pt x="284988" y="210312"/>
                  </a:lnTo>
                  <a:lnTo>
                    <a:pt x="347472" y="247650"/>
                  </a:lnTo>
                  <a:lnTo>
                    <a:pt x="378714" y="265176"/>
                  </a:lnTo>
                  <a:lnTo>
                    <a:pt x="409194" y="282702"/>
                  </a:lnTo>
                  <a:lnTo>
                    <a:pt x="471678" y="314706"/>
                  </a:lnTo>
                  <a:lnTo>
                    <a:pt x="534162" y="343662"/>
                  </a:lnTo>
                  <a:lnTo>
                    <a:pt x="596646" y="368808"/>
                  </a:lnTo>
                  <a:lnTo>
                    <a:pt x="659130" y="391668"/>
                  </a:lnTo>
                  <a:lnTo>
                    <a:pt x="721614" y="411480"/>
                  </a:lnTo>
                  <a:lnTo>
                    <a:pt x="784098" y="429768"/>
                  </a:lnTo>
                  <a:lnTo>
                    <a:pt x="939546" y="468630"/>
                  </a:lnTo>
                  <a:lnTo>
                    <a:pt x="1001268" y="483108"/>
                  </a:lnTo>
                  <a:lnTo>
                    <a:pt x="1008126" y="454914"/>
                  </a:lnTo>
                  <a:close/>
                </a:path>
                <a:path w="1068070" h="4285615">
                  <a:moveTo>
                    <a:pt x="1011936" y="1294638"/>
                  </a:moveTo>
                  <a:lnTo>
                    <a:pt x="888492" y="1217676"/>
                  </a:lnTo>
                  <a:lnTo>
                    <a:pt x="796290" y="1153668"/>
                  </a:lnTo>
                  <a:lnTo>
                    <a:pt x="765810" y="1130808"/>
                  </a:lnTo>
                  <a:lnTo>
                    <a:pt x="704088" y="1081278"/>
                  </a:lnTo>
                  <a:lnTo>
                    <a:pt x="658368" y="1040130"/>
                  </a:lnTo>
                  <a:lnTo>
                    <a:pt x="612648" y="995172"/>
                  </a:lnTo>
                  <a:lnTo>
                    <a:pt x="582168" y="963168"/>
                  </a:lnTo>
                  <a:lnTo>
                    <a:pt x="550926" y="928878"/>
                  </a:lnTo>
                  <a:lnTo>
                    <a:pt x="520446" y="892302"/>
                  </a:lnTo>
                  <a:lnTo>
                    <a:pt x="489966" y="852678"/>
                  </a:lnTo>
                  <a:lnTo>
                    <a:pt x="458724" y="811530"/>
                  </a:lnTo>
                  <a:lnTo>
                    <a:pt x="428244" y="768096"/>
                  </a:lnTo>
                  <a:lnTo>
                    <a:pt x="397764" y="723138"/>
                  </a:lnTo>
                  <a:lnTo>
                    <a:pt x="366522" y="675894"/>
                  </a:lnTo>
                  <a:lnTo>
                    <a:pt x="304800" y="576834"/>
                  </a:lnTo>
                  <a:lnTo>
                    <a:pt x="274320" y="525018"/>
                  </a:lnTo>
                  <a:lnTo>
                    <a:pt x="243078" y="472440"/>
                  </a:lnTo>
                  <a:lnTo>
                    <a:pt x="211836" y="418338"/>
                  </a:lnTo>
                  <a:lnTo>
                    <a:pt x="181356" y="363474"/>
                  </a:lnTo>
                  <a:lnTo>
                    <a:pt x="150114" y="307848"/>
                  </a:lnTo>
                  <a:lnTo>
                    <a:pt x="88392" y="195072"/>
                  </a:lnTo>
                  <a:lnTo>
                    <a:pt x="26670" y="81534"/>
                  </a:lnTo>
                  <a:lnTo>
                    <a:pt x="1524" y="94488"/>
                  </a:lnTo>
                  <a:lnTo>
                    <a:pt x="63246" y="208788"/>
                  </a:lnTo>
                  <a:lnTo>
                    <a:pt x="124968" y="321564"/>
                  </a:lnTo>
                  <a:lnTo>
                    <a:pt x="156210" y="377952"/>
                  </a:lnTo>
                  <a:lnTo>
                    <a:pt x="187452" y="432816"/>
                  </a:lnTo>
                  <a:lnTo>
                    <a:pt x="249174" y="539496"/>
                  </a:lnTo>
                  <a:lnTo>
                    <a:pt x="280416" y="591312"/>
                  </a:lnTo>
                  <a:lnTo>
                    <a:pt x="311658" y="642366"/>
                  </a:lnTo>
                  <a:lnTo>
                    <a:pt x="342138" y="691134"/>
                  </a:lnTo>
                  <a:lnTo>
                    <a:pt x="373380" y="738378"/>
                  </a:lnTo>
                  <a:lnTo>
                    <a:pt x="404622" y="784860"/>
                  </a:lnTo>
                  <a:lnTo>
                    <a:pt x="435864" y="828294"/>
                  </a:lnTo>
                  <a:lnTo>
                    <a:pt x="467106" y="870204"/>
                  </a:lnTo>
                  <a:lnTo>
                    <a:pt x="513588" y="928878"/>
                  </a:lnTo>
                  <a:lnTo>
                    <a:pt x="544830" y="964692"/>
                  </a:lnTo>
                  <a:lnTo>
                    <a:pt x="576072" y="998982"/>
                  </a:lnTo>
                  <a:lnTo>
                    <a:pt x="592074" y="1014984"/>
                  </a:lnTo>
                  <a:lnTo>
                    <a:pt x="607314" y="1030986"/>
                  </a:lnTo>
                  <a:lnTo>
                    <a:pt x="638556" y="1060704"/>
                  </a:lnTo>
                  <a:lnTo>
                    <a:pt x="669798" y="1088898"/>
                  </a:lnTo>
                  <a:lnTo>
                    <a:pt x="701040" y="1115568"/>
                  </a:lnTo>
                  <a:lnTo>
                    <a:pt x="717042" y="1128522"/>
                  </a:lnTo>
                  <a:lnTo>
                    <a:pt x="732282" y="1141476"/>
                  </a:lnTo>
                  <a:lnTo>
                    <a:pt x="763524" y="1165098"/>
                  </a:lnTo>
                  <a:lnTo>
                    <a:pt x="779526" y="1176528"/>
                  </a:lnTo>
                  <a:lnTo>
                    <a:pt x="810768" y="1199388"/>
                  </a:lnTo>
                  <a:lnTo>
                    <a:pt x="842010" y="1220724"/>
                  </a:lnTo>
                  <a:lnTo>
                    <a:pt x="903732" y="1261110"/>
                  </a:lnTo>
                  <a:lnTo>
                    <a:pt x="934974" y="1280922"/>
                  </a:lnTo>
                  <a:lnTo>
                    <a:pt x="997458" y="1319022"/>
                  </a:lnTo>
                  <a:lnTo>
                    <a:pt x="1011936" y="1294638"/>
                  </a:lnTo>
                  <a:close/>
                </a:path>
                <a:path w="1068070" h="4285615">
                  <a:moveTo>
                    <a:pt x="1014222" y="2058924"/>
                  </a:moveTo>
                  <a:lnTo>
                    <a:pt x="983742" y="2029206"/>
                  </a:lnTo>
                  <a:lnTo>
                    <a:pt x="952500" y="1999488"/>
                  </a:lnTo>
                  <a:lnTo>
                    <a:pt x="890778" y="1937766"/>
                  </a:lnTo>
                  <a:lnTo>
                    <a:pt x="860298" y="1905762"/>
                  </a:lnTo>
                  <a:lnTo>
                    <a:pt x="845058" y="1888998"/>
                  </a:lnTo>
                  <a:lnTo>
                    <a:pt x="829818" y="1872996"/>
                  </a:lnTo>
                  <a:lnTo>
                    <a:pt x="813816" y="1855470"/>
                  </a:lnTo>
                  <a:lnTo>
                    <a:pt x="783336" y="1820418"/>
                  </a:lnTo>
                  <a:lnTo>
                    <a:pt x="752856" y="1783842"/>
                  </a:lnTo>
                  <a:lnTo>
                    <a:pt x="737616" y="1764030"/>
                  </a:lnTo>
                  <a:lnTo>
                    <a:pt x="721614" y="1744218"/>
                  </a:lnTo>
                  <a:lnTo>
                    <a:pt x="691134" y="1703832"/>
                  </a:lnTo>
                  <a:lnTo>
                    <a:pt x="645414" y="1637538"/>
                  </a:lnTo>
                  <a:lnTo>
                    <a:pt x="614172" y="1589532"/>
                  </a:lnTo>
                  <a:lnTo>
                    <a:pt x="583692" y="1539240"/>
                  </a:lnTo>
                  <a:lnTo>
                    <a:pt x="568452" y="1512570"/>
                  </a:lnTo>
                  <a:lnTo>
                    <a:pt x="552450" y="1485138"/>
                  </a:lnTo>
                  <a:lnTo>
                    <a:pt x="537210" y="1456944"/>
                  </a:lnTo>
                  <a:lnTo>
                    <a:pt x="521970" y="1427988"/>
                  </a:lnTo>
                  <a:lnTo>
                    <a:pt x="506730" y="1397508"/>
                  </a:lnTo>
                  <a:lnTo>
                    <a:pt x="491490" y="1366266"/>
                  </a:lnTo>
                  <a:lnTo>
                    <a:pt x="475488" y="1335024"/>
                  </a:lnTo>
                  <a:lnTo>
                    <a:pt x="445008" y="1268730"/>
                  </a:lnTo>
                  <a:lnTo>
                    <a:pt x="398526" y="1163574"/>
                  </a:lnTo>
                  <a:lnTo>
                    <a:pt x="336804" y="1013460"/>
                  </a:lnTo>
                  <a:lnTo>
                    <a:pt x="275082" y="853440"/>
                  </a:lnTo>
                  <a:lnTo>
                    <a:pt x="243840" y="771144"/>
                  </a:lnTo>
                  <a:lnTo>
                    <a:pt x="213360" y="686562"/>
                  </a:lnTo>
                  <a:lnTo>
                    <a:pt x="182118" y="601218"/>
                  </a:lnTo>
                  <a:lnTo>
                    <a:pt x="151638" y="514350"/>
                  </a:lnTo>
                  <a:lnTo>
                    <a:pt x="89154" y="337566"/>
                  </a:lnTo>
                  <a:lnTo>
                    <a:pt x="27432" y="159258"/>
                  </a:lnTo>
                  <a:lnTo>
                    <a:pt x="762" y="169164"/>
                  </a:lnTo>
                  <a:lnTo>
                    <a:pt x="62484" y="347472"/>
                  </a:lnTo>
                  <a:lnTo>
                    <a:pt x="93726" y="435864"/>
                  </a:lnTo>
                  <a:lnTo>
                    <a:pt x="124206" y="523494"/>
                  </a:lnTo>
                  <a:lnTo>
                    <a:pt x="217170" y="781050"/>
                  </a:lnTo>
                  <a:lnTo>
                    <a:pt x="248412" y="863346"/>
                  </a:lnTo>
                  <a:lnTo>
                    <a:pt x="279654" y="944880"/>
                  </a:lnTo>
                  <a:lnTo>
                    <a:pt x="310134" y="1023366"/>
                  </a:lnTo>
                  <a:lnTo>
                    <a:pt x="341376" y="1100328"/>
                  </a:lnTo>
                  <a:lnTo>
                    <a:pt x="403098" y="1245870"/>
                  </a:lnTo>
                  <a:lnTo>
                    <a:pt x="419100" y="1280160"/>
                  </a:lnTo>
                  <a:lnTo>
                    <a:pt x="449580" y="1347216"/>
                  </a:lnTo>
                  <a:lnTo>
                    <a:pt x="465582" y="1379220"/>
                  </a:lnTo>
                  <a:lnTo>
                    <a:pt x="480822" y="1410462"/>
                  </a:lnTo>
                  <a:lnTo>
                    <a:pt x="512064" y="1469898"/>
                  </a:lnTo>
                  <a:lnTo>
                    <a:pt x="543306" y="1526286"/>
                  </a:lnTo>
                  <a:lnTo>
                    <a:pt x="589788" y="1604772"/>
                  </a:lnTo>
                  <a:lnTo>
                    <a:pt x="621030" y="1652778"/>
                  </a:lnTo>
                  <a:lnTo>
                    <a:pt x="637032" y="1675638"/>
                  </a:lnTo>
                  <a:lnTo>
                    <a:pt x="652272" y="1698498"/>
                  </a:lnTo>
                  <a:lnTo>
                    <a:pt x="668274" y="1719834"/>
                  </a:lnTo>
                  <a:lnTo>
                    <a:pt x="683514" y="1741170"/>
                  </a:lnTo>
                  <a:lnTo>
                    <a:pt x="729996" y="1801368"/>
                  </a:lnTo>
                  <a:lnTo>
                    <a:pt x="761238" y="1838706"/>
                  </a:lnTo>
                  <a:lnTo>
                    <a:pt x="792480" y="1874520"/>
                  </a:lnTo>
                  <a:lnTo>
                    <a:pt x="823722" y="1908810"/>
                  </a:lnTo>
                  <a:lnTo>
                    <a:pt x="870204" y="1957578"/>
                  </a:lnTo>
                  <a:lnTo>
                    <a:pt x="901446" y="1988820"/>
                  </a:lnTo>
                  <a:lnTo>
                    <a:pt x="994410" y="2079498"/>
                  </a:lnTo>
                  <a:lnTo>
                    <a:pt x="1014222" y="2058924"/>
                  </a:lnTo>
                  <a:close/>
                </a:path>
                <a:path w="1068070" h="4285615">
                  <a:moveTo>
                    <a:pt x="1067562" y="2823210"/>
                  </a:moveTo>
                  <a:lnTo>
                    <a:pt x="1037082" y="2791206"/>
                  </a:lnTo>
                  <a:lnTo>
                    <a:pt x="1007364" y="2758440"/>
                  </a:lnTo>
                  <a:lnTo>
                    <a:pt x="976884" y="2725674"/>
                  </a:lnTo>
                  <a:lnTo>
                    <a:pt x="947166" y="2692146"/>
                  </a:lnTo>
                  <a:lnTo>
                    <a:pt x="901446" y="2639568"/>
                  </a:lnTo>
                  <a:lnTo>
                    <a:pt x="886968" y="2622042"/>
                  </a:lnTo>
                  <a:lnTo>
                    <a:pt x="871728" y="2602992"/>
                  </a:lnTo>
                  <a:lnTo>
                    <a:pt x="856488" y="2584704"/>
                  </a:lnTo>
                  <a:lnTo>
                    <a:pt x="842010" y="2564892"/>
                  </a:lnTo>
                  <a:lnTo>
                    <a:pt x="811530" y="2525268"/>
                  </a:lnTo>
                  <a:lnTo>
                    <a:pt x="781812" y="2483358"/>
                  </a:lnTo>
                  <a:lnTo>
                    <a:pt x="766572" y="2461260"/>
                  </a:lnTo>
                  <a:lnTo>
                    <a:pt x="752094" y="2438400"/>
                  </a:lnTo>
                  <a:lnTo>
                    <a:pt x="736854" y="2415540"/>
                  </a:lnTo>
                  <a:lnTo>
                    <a:pt x="721614" y="2391918"/>
                  </a:lnTo>
                  <a:lnTo>
                    <a:pt x="707136" y="2366772"/>
                  </a:lnTo>
                  <a:lnTo>
                    <a:pt x="691896" y="2341626"/>
                  </a:lnTo>
                  <a:lnTo>
                    <a:pt x="676656" y="2315718"/>
                  </a:lnTo>
                  <a:lnTo>
                    <a:pt x="661416" y="2288286"/>
                  </a:lnTo>
                  <a:lnTo>
                    <a:pt x="616458" y="2202942"/>
                  </a:lnTo>
                  <a:lnTo>
                    <a:pt x="601980" y="2171700"/>
                  </a:lnTo>
                  <a:lnTo>
                    <a:pt x="586740" y="2140458"/>
                  </a:lnTo>
                  <a:lnTo>
                    <a:pt x="571500" y="2107692"/>
                  </a:lnTo>
                  <a:lnTo>
                    <a:pt x="556260" y="2074164"/>
                  </a:lnTo>
                  <a:lnTo>
                    <a:pt x="541782" y="2039874"/>
                  </a:lnTo>
                  <a:lnTo>
                    <a:pt x="526542" y="2004822"/>
                  </a:lnTo>
                  <a:lnTo>
                    <a:pt x="511302" y="1968246"/>
                  </a:lnTo>
                  <a:lnTo>
                    <a:pt x="480822" y="1893570"/>
                  </a:lnTo>
                  <a:lnTo>
                    <a:pt x="466344" y="1854708"/>
                  </a:lnTo>
                  <a:lnTo>
                    <a:pt x="435864" y="1774698"/>
                  </a:lnTo>
                  <a:lnTo>
                    <a:pt x="406146" y="1692402"/>
                  </a:lnTo>
                  <a:lnTo>
                    <a:pt x="375666" y="1607058"/>
                  </a:lnTo>
                  <a:lnTo>
                    <a:pt x="345186" y="1520190"/>
                  </a:lnTo>
                  <a:lnTo>
                    <a:pt x="315468" y="1430274"/>
                  </a:lnTo>
                  <a:lnTo>
                    <a:pt x="284988" y="1339596"/>
                  </a:lnTo>
                  <a:lnTo>
                    <a:pt x="254508" y="1246632"/>
                  </a:lnTo>
                  <a:lnTo>
                    <a:pt x="224790" y="1152906"/>
                  </a:lnTo>
                  <a:lnTo>
                    <a:pt x="194310" y="1057656"/>
                  </a:lnTo>
                  <a:lnTo>
                    <a:pt x="164592" y="962406"/>
                  </a:lnTo>
                  <a:lnTo>
                    <a:pt x="150456" y="917714"/>
                  </a:lnTo>
                  <a:lnTo>
                    <a:pt x="121158" y="772668"/>
                  </a:lnTo>
                  <a:lnTo>
                    <a:pt x="58674" y="467106"/>
                  </a:lnTo>
                  <a:lnTo>
                    <a:pt x="28194" y="313944"/>
                  </a:lnTo>
                  <a:lnTo>
                    <a:pt x="0" y="319278"/>
                  </a:lnTo>
                  <a:lnTo>
                    <a:pt x="14884" y="392671"/>
                  </a:lnTo>
                  <a:lnTo>
                    <a:pt x="0" y="395478"/>
                  </a:lnTo>
                  <a:lnTo>
                    <a:pt x="31242" y="577596"/>
                  </a:lnTo>
                  <a:lnTo>
                    <a:pt x="61722" y="758952"/>
                  </a:lnTo>
                  <a:lnTo>
                    <a:pt x="92964" y="939546"/>
                  </a:lnTo>
                  <a:lnTo>
                    <a:pt x="123444" y="1118616"/>
                  </a:lnTo>
                  <a:lnTo>
                    <a:pt x="154686" y="1296162"/>
                  </a:lnTo>
                  <a:lnTo>
                    <a:pt x="216408" y="1643634"/>
                  </a:lnTo>
                  <a:lnTo>
                    <a:pt x="232410" y="1728216"/>
                  </a:lnTo>
                  <a:lnTo>
                    <a:pt x="262890" y="1895094"/>
                  </a:lnTo>
                  <a:lnTo>
                    <a:pt x="278892" y="1977390"/>
                  </a:lnTo>
                  <a:lnTo>
                    <a:pt x="309372" y="2138172"/>
                  </a:lnTo>
                  <a:lnTo>
                    <a:pt x="325374" y="2216658"/>
                  </a:lnTo>
                  <a:lnTo>
                    <a:pt x="340614" y="2294382"/>
                  </a:lnTo>
                  <a:lnTo>
                    <a:pt x="355854" y="2370582"/>
                  </a:lnTo>
                  <a:lnTo>
                    <a:pt x="371856" y="2445258"/>
                  </a:lnTo>
                  <a:lnTo>
                    <a:pt x="387096" y="2518410"/>
                  </a:lnTo>
                  <a:lnTo>
                    <a:pt x="402336" y="2590038"/>
                  </a:lnTo>
                  <a:lnTo>
                    <a:pt x="433578" y="2729484"/>
                  </a:lnTo>
                  <a:lnTo>
                    <a:pt x="448818" y="2796540"/>
                  </a:lnTo>
                  <a:lnTo>
                    <a:pt x="480060" y="2925318"/>
                  </a:lnTo>
                  <a:lnTo>
                    <a:pt x="495300" y="2987040"/>
                  </a:lnTo>
                  <a:lnTo>
                    <a:pt x="526542" y="3105150"/>
                  </a:lnTo>
                  <a:lnTo>
                    <a:pt x="541782" y="3161538"/>
                  </a:lnTo>
                  <a:lnTo>
                    <a:pt x="557784" y="3215640"/>
                  </a:lnTo>
                  <a:lnTo>
                    <a:pt x="573024" y="3268980"/>
                  </a:lnTo>
                  <a:lnTo>
                    <a:pt x="588264" y="3320034"/>
                  </a:lnTo>
                  <a:lnTo>
                    <a:pt x="604266" y="3369564"/>
                  </a:lnTo>
                  <a:lnTo>
                    <a:pt x="619506" y="3418332"/>
                  </a:lnTo>
                  <a:lnTo>
                    <a:pt x="634746" y="3464814"/>
                  </a:lnTo>
                  <a:lnTo>
                    <a:pt x="665988" y="3554730"/>
                  </a:lnTo>
                  <a:lnTo>
                    <a:pt x="681990" y="3597402"/>
                  </a:lnTo>
                  <a:lnTo>
                    <a:pt x="697230" y="3639312"/>
                  </a:lnTo>
                  <a:lnTo>
                    <a:pt x="712470" y="3679698"/>
                  </a:lnTo>
                  <a:lnTo>
                    <a:pt x="728472" y="3719322"/>
                  </a:lnTo>
                  <a:lnTo>
                    <a:pt x="743712" y="3758184"/>
                  </a:lnTo>
                  <a:lnTo>
                    <a:pt x="758952" y="3795522"/>
                  </a:lnTo>
                  <a:lnTo>
                    <a:pt x="774954" y="3832098"/>
                  </a:lnTo>
                  <a:lnTo>
                    <a:pt x="790194" y="3867912"/>
                  </a:lnTo>
                  <a:lnTo>
                    <a:pt x="806196" y="3902964"/>
                  </a:lnTo>
                  <a:lnTo>
                    <a:pt x="836676" y="3971544"/>
                  </a:lnTo>
                  <a:lnTo>
                    <a:pt x="867918" y="4037076"/>
                  </a:lnTo>
                  <a:lnTo>
                    <a:pt x="929640" y="4163568"/>
                  </a:lnTo>
                  <a:lnTo>
                    <a:pt x="992124" y="4285488"/>
                  </a:lnTo>
                  <a:lnTo>
                    <a:pt x="1017270" y="4272534"/>
                  </a:lnTo>
                  <a:lnTo>
                    <a:pt x="986790" y="4211574"/>
                  </a:lnTo>
                  <a:lnTo>
                    <a:pt x="955548" y="4150614"/>
                  </a:lnTo>
                  <a:lnTo>
                    <a:pt x="924306" y="4088130"/>
                  </a:lnTo>
                  <a:lnTo>
                    <a:pt x="893826" y="4024884"/>
                  </a:lnTo>
                  <a:lnTo>
                    <a:pt x="862584" y="3959352"/>
                  </a:lnTo>
                  <a:lnTo>
                    <a:pt x="800862" y="3821430"/>
                  </a:lnTo>
                  <a:lnTo>
                    <a:pt x="785622" y="3784854"/>
                  </a:lnTo>
                  <a:lnTo>
                    <a:pt x="770382" y="3747516"/>
                  </a:lnTo>
                  <a:lnTo>
                    <a:pt x="739140" y="3669792"/>
                  </a:lnTo>
                  <a:lnTo>
                    <a:pt x="723900" y="3629406"/>
                  </a:lnTo>
                  <a:lnTo>
                    <a:pt x="708660" y="3587496"/>
                  </a:lnTo>
                  <a:lnTo>
                    <a:pt x="693420" y="3544824"/>
                  </a:lnTo>
                  <a:lnTo>
                    <a:pt x="677418" y="3501390"/>
                  </a:lnTo>
                  <a:lnTo>
                    <a:pt x="630936" y="3361182"/>
                  </a:lnTo>
                  <a:lnTo>
                    <a:pt x="615696" y="3311652"/>
                  </a:lnTo>
                  <a:lnTo>
                    <a:pt x="600456" y="3260598"/>
                  </a:lnTo>
                  <a:lnTo>
                    <a:pt x="585216" y="3208020"/>
                  </a:lnTo>
                  <a:lnTo>
                    <a:pt x="569214" y="3153918"/>
                  </a:lnTo>
                  <a:lnTo>
                    <a:pt x="553974" y="3097530"/>
                  </a:lnTo>
                  <a:lnTo>
                    <a:pt x="538734" y="3039618"/>
                  </a:lnTo>
                  <a:lnTo>
                    <a:pt x="507492" y="2918460"/>
                  </a:lnTo>
                  <a:lnTo>
                    <a:pt x="492252" y="2855214"/>
                  </a:lnTo>
                  <a:lnTo>
                    <a:pt x="477012" y="2789682"/>
                  </a:lnTo>
                  <a:lnTo>
                    <a:pt x="461010" y="2723388"/>
                  </a:lnTo>
                  <a:lnTo>
                    <a:pt x="430530" y="2583942"/>
                  </a:lnTo>
                  <a:lnTo>
                    <a:pt x="415290" y="2512314"/>
                  </a:lnTo>
                  <a:lnTo>
                    <a:pt x="399288" y="2439162"/>
                  </a:lnTo>
                  <a:lnTo>
                    <a:pt x="384048" y="2364486"/>
                  </a:lnTo>
                  <a:lnTo>
                    <a:pt x="368808" y="2288286"/>
                  </a:lnTo>
                  <a:lnTo>
                    <a:pt x="352806" y="2211324"/>
                  </a:lnTo>
                  <a:lnTo>
                    <a:pt x="337566" y="2132838"/>
                  </a:lnTo>
                  <a:lnTo>
                    <a:pt x="322326" y="2052828"/>
                  </a:lnTo>
                  <a:lnTo>
                    <a:pt x="306324" y="1972056"/>
                  </a:lnTo>
                  <a:lnTo>
                    <a:pt x="291084" y="1889760"/>
                  </a:lnTo>
                  <a:lnTo>
                    <a:pt x="260604" y="1722882"/>
                  </a:lnTo>
                  <a:lnTo>
                    <a:pt x="244602" y="1638300"/>
                  </a:lnTo>
                  <a:lnTo>
                    <a:pt x="229362" y="1552956"/>
                  </a:lnTo>
                  <a:lnTo>
                    <a:pt x="214122" y="1466088"/>
                  </a:lnTo>
                  <a:lnTo>
                    <a:pt x="182880" y="1291590"/>
                  </a:lnTo>
                  <a:lnTo>
                    <a:pt x="151638" y="1114044"/>
                  </a:lnTo>
                  <a:lnTo>
                    <a:pt x="121158" y="934974"/>
                  </a:lnTo>
                  <a:lnTo>
                    <a:pt x="115176" y="900442"/>
                  </a:lnTo>
                  <a:lnTo>
                    <a:pt x="123990" y="928649"/>
                  </a:lnTo>
                  <a:lnTo>
                    <a:pt x="124206" y="929640"/>
                  </a:lnTo>
                  <a:lnTo>
                    <a:pt x="154686" y="1078992"/>
                  </a:lnTo>
                  <a:lnTo>
                    <a:pt x="216408" y="1371600"/>
                  </a:lnTo>
                  <a:lnTo>
                    <a:pt x="232410" y="1443228"/>
                  </a:lnTo>
                  <a:lnTo>
                    <a:pt x="262890" y="1584198"/>
                  </a:lnTo>
                  <a:lnTo>
                    <a:pt x="278892" y="1653540"/>
                  </a:lnTo>
                  <a:lnTo>
                    <a:pt x="309372" y="1789176"/>
                  </a:lnTo>
                  <a:lnTo>
                    <a:pt x="325374" y="1855470"/>
                  </a:lnTo>
                  <a:lnTo>
                    <a:pt x="340614" y="1921002"/>
                  </a:lnTo>
                  <a:lnTo>
                    <a:pt x="355854" y="1985010"/>
                  </a:lnTo>
                  <a:lnTo>
                    <a:pt x="371856" y="2048256"/>
                  </a:lnTo>
                  <a:lnTo>
                    <a:pt x="387096" y="2109978"/>
                  </a:lnTo>
                  <a:lnTo>
                    <a:pt x="402336" y="2170176"/>
                  </a:lnTo>
                  <a:lnTo>
                    <a:pt x="418338" y="2229612"/>
                  </a:lnTo>
                  <a:lnTo>
                    <a:pt x="433578" y="2287524"/>
                  </a:lnTo>
                  <a:lnTo>
                    <a:pt x="448818" y="2343912"/>
                  </a:lnTo>
                  <a:lnTo>
                    <a:pt x="495300" y="2505456"/>
                  </a:lnTo>
                  <a:lnTo>
                    <a:pt x="511302" y="2555748"/>
                  </a:lnTo>
                  <a:lnTo>
                    <a:pt x="526542" y="2604516"/>
                  </a:lnTo>
                  <a:lnTo>
                    <a:pt x="542544" y="2651760"/>
                  </a:lnTo>
                  <a:lnTo>
                    <a:pt x="557784" y="2698242"/>
                  </a:lnTo>
                  <a:lnTo>
                    <a:pt x="573024" y="2742438"/>
                  </a:lnTo>
                  <a:lnTo>
                    <a:pt x="604266" y="2827782"/>
                  </a:lnTo>
                  <a:lnTo>
                    <a:pt x="619506" y="2868930"/>
                  </a:lnTo>
                  <a:lnTo>
                    <a:pt x="650748" y="2946654"/>
                  </a:lnTo>
                  <a:lnTo>
                    <a:pt x="666750" y="2983992"/>
                  </a:lnTo>
                  <a:lnTo>
                    <a:pt x="681990" y="3020568"/>
                  </a:lnTo>
                  <a:lnTo>
                    <a:pt x="697230" y="3055620"/>
                  </a:lnTo>
                  <a:lnTo>
                    <a:pt x="713232" y="3089910"/>
                  </a:lnTo>
                  <a:lnTo>
                    <a:pt x="728472" y="3123438"/>
                  </a:lnTo>
                  <a:lnTo>
                    <a:pt x="743712" y="3155442"/>
                  </a:lnTo>
                  <a:lnTo>
                    <a:pt x="759714" y="3187446"/>
                  </a:lnTo>
                  <a:lnTo>
                    <a:pt x="774954" y="3218688"/>
                  </a:lnTo>
                  <a:lnTo>
                    <a:pt x="806196" y="3278124"/>
                  </a:lnTo>
                  <a:lnTo>
                    <a:pt x="837438" y="3336036"/>
                  </a:lnTo>
                  <a:lnTo>
                    <a:pt x="868680" y="3390900"/>
                  </a:lnTo>
                  <a:lnTo>
                    <a:pt x="899160" y="3445002"/>
                  </a:lnTo>
                  <a:lnTo>
                    <a:pt x="930402" y="3497580"/>
                  </a:lnTo>
                  <a:lnTo>
                    <a:pt x="961644" y="3549396"/>
                  </a:lnTo>
                  <a:lnTo>
                    <a:pt x="992124" y="3600450"/>
                  </a:lnTo>
                  <a:lnTo>
                    <a:pt x="1016508" y="3585972"/>
                  </a:lnTo>
                  <a:lnTo>
                    <a:pt x="986028" y="3534918"/>
                  </a:lnTo>
                  <a:lnTo>
                    <a:pt x="954786" y="3483102"/>
                  </a:lnTo>
                  <a:lnTo>
                    <a:pt x="924306" y="3430524"/>
                  </a:lnTo>
                  <a:lnTo>
                    <a:pt x="893064" y="3377184"/>
                  </a:lnTo>
                  <a:lnTo>
                    <a:pt x="862584" y="3322320"/>
                  </a:lnTo>
                  <a:lnTo>
                    <a:pt x="831342" y="3265170"/>
                  </a:lnTo>
                  <a:lnTo>
                    <a:pt x="800862" y="3205734"/>
                  </a:lnTo>
                  <a:lnTo>
                    <a:pt x="785622" y="3174492"/>
                  </a:lnTo>
                  <a:lnTo>
                    <a:pt x="769620" y="3143250"/>
                  </a:lnTo>
                  <a:lnTo>
                    <a:pt x="707898" y="3009138"/>
                  </a:lnTo>
                  <a:lnTo>
                    <a:pt x="692658" y="2973324"/>
                  </a:lnTo>
                  <a:lnTo>
                    <a:pt x="677418" y="2935986"/>
                  </a:lnTo>
                  <a:lnTo>
                    <a:pt x="646176" y="2858262"/>
                  </a:lnTo>
                  <a:lnTo>
                    <a:pt x="630936" y="2817876"/>
                  </a:lnTo>
                  <a:lnTo>
                    <a:pt x="615696" y="2776728"/>
                  </a:lnTo>
                  <a:lnTo>
                    <a:pt x="600456" y="2733294"/>
                  </a:lnTo>
                  <a:lnTo>
                    <a:pt x="584454" y="2689098"/>
                  </a:lnTo>
                  <a:lnTo>
                    <a:pt x="569214" y="2643378"/>
                  </a:lnTo>
                  <a:lnTo>
                    <a:pt x="553974" y="2596134"/>
                  </a:lnTo>
                  <a:lnTo>
                    <a:pt x="538734" y="2547366"/>
                  </a:lnTo>
                  <a:lnTo>
                    <a:pt x="522732" y="2497074"/>
                  </a:lnTo>
                  <a:lnTo>
                    <a:pt x="507492" y="2445258"/>
                  </a:lnTo>
                  <a:lnTo>
                    <a:pt x="492252" y="2391918"/>
                  </a:lnTo>
                  <a:lnTo>
                    <a:pt x="477012" y="2336292"/>
                  </a:lnTo>
                  <a:lnTo>
                    <a:pt x="461010" y="2279904"/>
                  </a:lnTo>
                  <a:lnTo>
                    <a:pt x="445770" y="2222754"/>
                  </a:lnTo>
                  <a:lnTo>
                    <a:pt x="430530" y="2163318"/>
                  </a:lnTo>
                  <a:lnTo>
                    <a:pt x="414528" y="2103120"/>
                  </a:lnTo>
                  <a:lnTo>
                    <a:pt x="399288" y="2041398"/>
                  </a:lnTo>
                  <a:lnTo>
                    <a:pt x="368808" y="1914144"/>
                  </a:lnTo>
                  <a:lnTo>
                    <a:pt x="352806" y="1848612"/>
                  </a:lnTo>
                  <a:lnTo>
                    <a:pt x="322326" y="1715262"/>
                  </a:lnTo>
                  <a:lnTo>
                    <a:pt x="306324" y="1647444"/>
                  </a:lnTo>
                  <a:lnTo>
                    <a:pt x="275844" y="1507998"/>
                  </a:lnTo>
                  <a:lnTo>
                    <a:pt x="259842" y="1437132"/>
                  </a:lnTo>
                  <a:lnTo>
                    <a:pt x="244602" y="1365504"/>
                  </a:lnTo>
                  <a:lnTo>
                    <a:pt x="213360" y="1220724"/>
                  </a:lnTo>
                  <a:lnTo>
                    <a:pt x="207619" y="1193126"/>
                  </a:lnTo>
                  <a:lnTo>
                    <a:pt x="227838" y="1255776"/>
                  </a:lnTo>
                  <a:lnTo>
                    <a:pt x="258318" y="1347978"/>
                  </a:lnTo>
                  <a:lnTo>
                    <a:pt x="288036" y="1439418"/>
                  </a:lnTo>
                  <a:lnTo>
                    <a:pt x="318516" y="1529334"/>
                  </a:lnTo>
                  <a:lnTo>
                    <a:pt x="378714" y="1701546"/>
                  </a:lnTo>
                  <a:lnTo>
                    <a:pt x="409194" y="1784604"/>
                  </a:lnTo>
                  <a:lnTo>
                    <a:pt x="439674" y="1864614"/>
                  </a:lnTo>
                  <a:lnTo>
                    <a:pt x="454914" y="1903476"/>
                  </a:lnTo>
                  <a:lnTo>
                    <a:pt x="469392" y="1941576"/>
                  </a:lnTo>
                  <a:lnTo>
                    <a:pt x="484632" y="1978914"/>
                  </a:lnTo>
                  <a:lnTo>
                    <a:pt x="499872" y="2015490"/>
                  </a:lnTo>
                  <a:lnTo>
                    <a:pt x="515112" y="2051304"/>
                  </a:lnTo>
                  <a:lnTo>
                    <a:pt x="545592" y="2119884"/>
                  </a:lnTo>
                  <a:lnTo>
                    <a:pt x="576072" y="2184654"/>
                  </a:lnTo>
                  <a:lnTo>
                    <a:pt x="606552" y="2244852"/>
                  </a:lnTo>
                  <a:lnTo>
                    <a:pt x="621030" y="2273808"/>
                  </a:lnTo>
                  <a:lnTo>
                    <a:pt x="651510" y="2329434"/>
                  </a:lnTo>
                  <a:lnTo>
                    <a:pt x="681990" y="2382012"/>
                  </a:lnTo>
                  <a:lnTo>
                    <a:pt x="712470" y="2430780"/>
                  </a:lnTo>
                  <a:lnTo>
                    <a:pt x="742950" y="2477262"/>
                  </a:lnTo>
                  <a:lnTo>
                    <a:pt x="788670" y="2542032"/>
                  </a:lnTo>
                  <a:lnTo>
                    <a:pt x="834390" y="2602230"/>
                  </a:lnTo>
                  <a:lnTo>
                    <a:pt x="895350" y="2676144"/>
                  </a:lnTo>
                  <a:lnTo>
                    <a:pt x="925830" y="2711196"/>
                  </a:lnTo>
                  <a:lnTo>
                    <a:pt x="955548" y="2744724"/>
                  </a:lnTo>
                  <a:lnTo>
                    <a:pt x="1046226" y="2842260"/>
                  </a:lnTo>
                  <a:lnTo>
                    <a:pt x="1067562" y="282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8686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4970" y="1510283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2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3716" y="644652"/>
                  </a:lnTo>
                  <a:lnTo>
                    <a:pt x="13716" y="28194"/>
                  </a:lnTo>
                  <a:lnTo>
                    <a:pt x="28193" y="13716"/>
                  </a:lnTo>
                  <a:lnTo>
                    <a:pt x="28193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6516" y="28194"/>
                  </a:lnTo>
                  <a:lnTo>
                    <a:pt x="3366516" y="644652"/>
                  </a:lnTo>
                  <a:lnTo>
                    <a:pt x="3380994" y="644652"/>
                  </a:lnTo>
                  <a:close/>
                </a:path>
                <a:path w="3381375" h="645160">
                  <a:moveTo>
                    <a:pt x="28193" y="28194"/>
                  </a:moveTo>
                  <a:lnTo>
                    <a:pt x="28193" y="13716"/>
                  </a:lnTo>
                  <a:lnTo>
                    <a:pt x="13716" y="28194"/>
                  </a:lnTo>
                  <a:lnTo>
                    <a:pt x="28193" y="28194"/>
                  </a:lnTo>
                  <a:close/>
                </a:path>
                <a:path w="3381375" h="645160">
                  <a:moveTo>
                    <a:pt x="28193" y="615696"/>
                  </a:moveTo>
                  <a:lnTo>
                    <a:pt x="28193" y="28194"/>
                  </a:lnTo>
                  <a:lnTo>
                    <a:pt x="13716" y="28194"/>
                  </a:lnTo>
                  <a:lnTo>
                    <a:pt x="13716" y="615696"/>
                  </a:lnTo>
                  <a:lnTo>
                    <a:pt x="28193" y="615696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13716" y="615696"/>
                  </a:lnTo>
                  <a:lnTo>
                    <a:pt x="28193" y="630174"/>
                  </a:lnTo>
                  <a:lnTo>
                    <a:pt x="28193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28193" y="644652"/>
                  </a:moveTo>
                  <a:lnTo>
                    <a:pt x="28193" y="630174"/>
                  </a:lnTo>
                  <a:lnTo>
                    <a:pt x="13716" y="615696"/>
                  </a:lnTo>
                  <a:lnTo>
                    <a:pt x="13716" y="644652"/>
                  </a:lnTo>
                  <a:lnTo>
                    <a:pt x="28193" y="644652"/>
                  </a:lnTo>
                  <a:close/>
                </a:path>
                <a:path w="3381375" h="645160">
                  <a:moveTo>
                    <a:pt x="3366516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6516" y="28194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3366516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3366516" y="644652"/>
                  </a:moveTo>
                  <a:lnTo>
                    <a:pt x="3366516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6516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8685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b="1" spc="-95" dirty="0" smtClean="0">
                <a:latin typeface="Trebuchet MS"/>
                <a:cs typeface="Trebuchet MS"/>
              </a:rPr>
              <a:t>開始</a:t>
            </a:r>
            <a:r>
              <a:rPr lang="zh-TW" altLang="en-US" b="1" spc="-95" dirty="0">
                <a:latin typeface="Trebuchet MS"/>
                <a:cs typeface="Trebuchet MS"/>
              </a:rPr>
              <a:t>使用</a:t>
            </a:r>
            <a:r>
              <a:rPr sz="1800" b="1" spc="-250" dirty="0" smtClean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64970" y="2577083"/>
            <a:ext cx="3381375" cy="3823970"/>
            <a:chOff x="1664970" y="2577083"/>
            <a:chExt cx="3381375" cy="3823970"/>
          </a:xfrm>
        </p:grpSpPr>
        <p:sp>
          <p:nvSpPr>
            <p:cNvPr id="9" name="object 9"/>
            <p:cNvSpPr/>
            <p:nvPr/>
          </p:nvSpPr>
          <p:spPr>
            <a:xfrm>
              <a:off x="1678686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4970" y="2577083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2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3716" y="644652"/>
                  </a:lnTo>
                  <a:lnTo>
                    <a:pt x="13716" y="28194"/>
                  </a:lnTo>
                  <a:lnTo>
                    <a:pt x="28193" y="13716"/>
                  </a:lnTo>
                  <a:lnTo>
                    <a:pt x="28193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6516" y="28193"/>
                  </a:lnTo>
                  <a:lnTo>
                    <a:pt x="3366516" y="644652"/>
                  </a:lnTo>
                  <a:lnTo>
                    <a:pt x="3380994" y="644652"/>
                  </a:lnTo>
                  <a:close/>
                </a:path>
                <a:path w="3381375" h="645160">
                  <a:moveTo>
                    <a:pt x="28193" y="28194"/>
                  </a:moveTo>
                  <a:lnTo>
                    <a:pt x="28193" y="13716"/>
                  </a:lnTo>
                  <a:lnTo>
                    <a:pt x="13716" y="28194"/>
                  </a:lnTo>
                  <a:lnTo>
                    <a:pt x="28193" y="28194"/>
                  </a:lnTo>
                  <a:close/>
                </a:path>
                <a:path w="3381375" h="645160">
                  <a:moveTo>
                    <a:pt x="28194" y="615696"/>
                  </a:moveTo>
                  <a:lnTo>
                    <a:pt x="28193" y="28194"/>
                  </a:lnTo>
                  <a:lnTo>
                    <a:pt x="13716" y="28194"/>
                  </a:lnTo>
                  <a:lnTo>
                    <a:pt x="13716" y="615696"/>
                  </a:lnTo>
                  <a:lnTo>
                    <a:pt x="28194" y="615696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13716" y="615696"/>
                  </a:lnTo>
                  <a:lnTo>
                    <a:pt x="28194" y="630174"/>
                  </a:lnTo>
                  <a:lnTo>
                    <a:pt x="28194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28194" y="644652"/>
                  </a:moveTo>
                  <a:lnTo>
                    <a:pt x="28194" y="630174"/>
                  </a:lnTo>
                  <a:lnTo>
                    <a:pt x="13716" y="615696"/>
                  </a:lnTo>
                  <a:lnTo>
                    <a:pt x="13716" y="644652"/>
                  </a:lnTo>
                  <a:lnTo>
                    <a:pt x="28194" y="644652"/>
                  </a:lnTo>
                  <a:close/>
                </a:path>
                <a:path w="3381375" h="645160">
                  <a:moveTo>
                    <a:pt x="3366516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6516" y="28193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3366516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3366516" y="644652"/>
                  </a:moveTo>
                  <a:lnTo>
                    <a:pt x="3366516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6516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8686" y="36515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4970" y="3637025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1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3716" y="644651"/>
                  </a:lnTo>
                  <a:lnTo>
                    <a:pt x="13716" y="28956"/>
                  </a:lnTo>
                  <a:lnTo>
                    <a:pt x="28193" y="14477"/>
                  </a:lnTo>
                  <a:lnTo>
                    <a:pt x="28193" y="28956"/>
                  </a:lnTo>
                  <a:lnTo>
                    <a:pt x="3352800" y="28956"/>
                  </a:lnTo>
                  <a:lnTo>
                    <a:pt x="3352800" y="14477"/>
                  </a:lnTo>
                  <a:lnTo>
                    <a:pt x="3366516" y="28956"/>
                  </a:lnTo>
                  <a:lnTo>
                    <a:pt x="3366516" y="644651"/>
                  </a:lnTo>
                  <a:lnTo>
                    <a:pt x="3380994" y="644651"/>
                  </a:lnTo>
                  <a:close/>
                </a:path>
                <a:path w="3381375" h="645160">
                  <a:moveTo>
                    <a:pt x="28193" y="28956"/>
                  </a:moveTo>
                  <a:lnTo>
                    <a:pt x="28193" y="14477"/>
                  </a:lnTo>
                  <a:lnTo>
                    <a:pt x="13716" y="28956"/>
                  </a:lnTo>
                  <a:lnTo>
                    <a:pt x="28193" y="28956"/>
                  </a:lnTo>
                  <a:close/>
                </a:path>
                <a:path w="3381375" h="645160">
                  <a:moveTo>
                    <a:pt x="28193" y="616458"/>
                  </a:moveTo>
                  <a:lnTo>
                    <a:pt x="28193" y="28956"/>
                  </a:lnTo>
                  <a:lnTo>
                    <a:pt x="13716" y="28956"/>
                  </a:lnTo>
                  <a:lnTo>
                    <a:pt x="13716" y="616458"/>
                  </a:lnTo>
                  <a:lnTo>
                    <a:pt x="28193" y="616458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13716" y="616458"/>
                  </a:lnTo>
                  <a:lnTo>
                    <a:pt x="28193" y="630174"/>
                  </a:lnTo>
                  <a:lnTo>
                    <a:pt x="28193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28193" y="644651"/>
                  </a:moveTo>
                  <a:lnTo>
                    <a:pt x="28193" y="630174"/>
                  </a:lnTo>
                  <a:lnTo>
                    <a:pt x="13716" y="616458"/>
                  </a:lnTo>
                  <a:lnTo>
                    <a:pt x="13716" y="644651"/>
                  </a:lnTo>
                  <a:lnTo>
                    <a:pt x="28193" y="644651"/>
                  </a:lnTo>
                  <a:close/>
                </a:path>
                <a:path w="3381375" h="645160">
                  <a:moveTo>
                    <a:pt x="3366516" y="28956"/>
                  </a:moveTo>
                  <a:lnTo>
                    <a:pt x="3352800" y="14477"/>
                  </a:lnTo>
                  <a:lnTo>
                    <a:pt x="3352800" y="28956"/>
                  </a:lnTo>
                  <a:lnTo>
                    <a:pt x="3366516" y="28956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3366516" y="28956"/>
                  </a:lnTo>
                  <a:lnTo>
                    <a:pt x="3352800" y="28956"/>
                  </a:lnTo>
                  <a:lnTo>
                    <a:pt x="3352800" y="616458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3366516" y="644651"/>
                  </a:moveTo>
                  <a:lnTo>
                    <a:pt x="3366516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6516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8686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64970" y="4703826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1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3716" y="644651"/>
                  </a:lnTo>
                  <a:lnTo>
                    <a:pt x="13716" y="28956"/>
                  </a:lnTo>
                  <a:lnTo>
                    <a:pt x="28193" y="14477"/>
                  </a:lnTo>
                  <a:lnTo>
                    <a:pt x="28193" y="28956"/>
                  </a:lnTo>
                  <a:lnTo>
                    <a:pt x="3352800" y="28956"/>
                  </a:lnTo>
                  <a:lnTo>
                    <a:pt x="3352800" y="14477"/>
                  </a:lnTo>
                  <a:lnTo>
                    <a:pt x="3366516" y="28956"/>
                  </a:lnTo>
                  <a:lnTo>
                    <a:pt x="3366516" y="644651"/>
                  </a:lnTo>
                  <a:lnTo>
                    <a:pt x="3380994" y="644651"/>
                  </a:lnTo>
                  <a:close/>
                </a:path>
                <a:path w="3381375" h="645160">
                  <a:moveTo>
                    <a:pt x="28193" y="28956"/>
                  </a:moveTo>
                  <a:lnTo>
                    <a:pt x="28193" y="14477"/>
                  </a:lnTo>
                  <a:lnTo>
                    <a:pt x="13716" y="28956"/>
                  </a:lnTo>
                  <a:lnTo>
                    <a:pt x="28193" y="28956"/>
                  </a:lnTo>
                  <a:close/>
                </a:path>
                <a:path w="3381375" h="645160">
                  <a:moveTo>
                    <a:pt x="28193" y="616458"/>
                  </a:moveTo>
                  <a:lnTo>
                    <a:pt x="28193" y="28956"/>
                  </a:lnTo>
                  <a:lnTo>
                    <a:pt x="13716" y="28956"/>
                  </a:lnTo>
                  <a:lnTo>
                    <a:pt x="13716" y="616458"/>
                  </a:lnTo>
                  <a:lnTo>
                    <a:pt x="28193" y="616458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13716" y="616458"/>
                  </a:lnTo>
                  <a:lnTo>
                    <a:pt x="28193" y="630174"/>
                  </a:lnTo>
                  <a:lnTo>
                    <a:pt x="28193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28193" y="644651"/>
                  </a:moveTo>
                  <a:lnTo>
                    <a:pt x="28193" y="630174"/>
                  </a:lnTo>
                  <a:lnTo>
                    <a:pt x="13716" y="616458"/>
                  </a:lnTo>
                  <a:lnTo>
                    <a:pt x="13716" y="644651"/>
                  </a:lnTo>
                  <a:lnTo>
                    <a:pt x="28193" y="644651"/>
                  </a:lnTo>
                  <a:close/>
                </a:path>
                <a:path w="3381375" h="645160">
                  <a:moveTo>
                    <a:pt x="3366516" y="28956"/>
                  </a:moveTo>
                  <a:lnTo>
                    <a:pt x="3352800" y="14477"/>
                  </a:lnTo>
                  <a:lnTo>
                    <a:pt x="3352800" y="28956"/>
                  </a:lnTo>
                  <a:lnTo>
                    <a:pt x="3366516" y="28956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3366516" y="28956"/>
                  </a:lnTo>
                  <a:lnTo>
                    <a:pt x="3352800" y="28956"/>
                  </a:lnTo>
                  <a:lnTo>
                    <a:pt x="3352800" y="616458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3366516" y="644651"/>
                  </a:moveTo>
                  <a:lnTo>
                    <a:pt x="3366516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6516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8686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32728" y="2581909"/>
            <a:ext cx="2044700" cy="37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105" dirty="0">
                <a:latin typeface="Trebuchet MS"/>
                <a:cs typeface="Trebuchet MS"/>
              </a:rPr>
              <a:t>Evaluation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  <a:spcBef>
                <a:spcPts val="5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08370" y="1901951"/>
            <a:ext cx="3990975" cy="397510"/>
            <a:chOff x="6008370" y="1901951"/>
            <a:chExt cx="3990975" cy="397510"/>
          </a:xfrm>
        </p:grpSpPr>
        <p:sp>
          <p:nvSpPr>
            <p:cNvPr id="18" name="object 18"/>
            <p:cNvSpPr/>
            <p:nvPr/>
          </p:nvSpPr>
          <p:spPr>
            <a:xfrm>
              <a:off x="6022086" y="1916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5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400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8370" y="1901951"/>
              <a:ext cx="3990975" cy="397510"/>
            </a:xfrm>
            <a:custGeom>
              <a:avLst/>
              <a:gdLst/>
              <a:ahLst/>
              <a:cxnLst/>
              <a:rect l="l" t="t" r="r" b="b"/>
              <a:pathLst>
                <a:path w="3990975" h="397510">
                  <a:moveTo>
                    <a:pt x="3990594" y="397001"/>
                  </a:moveTo>
                  <a:lnTo>
                    <a:pt x="3990594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5"/>
                  </a:lnTo>
                  <a:lnTo>
                    <a:pt x="28193" y="14478"/>
                  </a:lnTo>
                  <a:lnTo>
                    <a:pt x="28193" y="28955"/>
                  </a:lnTo>
                  <a:lnTo>
                    <a:pt x="3962400" y="28955"/>
                  </a:lnTo>
                  <a:lnTo>
                    <a:pt x="3962400" y="14477"/>
                  </a:lnTo>
                  <a:lnTo>
                    <a:pt x="3976115" y="28955"/>
                  </a:lnTo>
                  <a:lnTo>
                    <a:pt x="3976115" y="397001"/>
                  </a:lnTo>
                  <a:lnTo>
                    <a:pt x="3990594" y="397001"/>
                  </a:lnTo>
                  <a:close/>
                </a:path>
                <a:path w="3990975" h="397510">
                  <a:moveTo>
                    <a:pt x="28193" y="28955"/>
                  </a:moveTo>
                  <a:lnTo>
                    <a:pt x="28193" y="14478"/>
                  </a:lnTo>
                  <a:lnTo>
                    <a:pt x="13715" y="28955"/>
                  </a:lnTo>
                  <a:lnTo>
                    <a:pt x="28193" y="28955"/>
                  </a:lnTo>
                  <a:close/>
                </a:path>
                <a:path w="3990975" h="397510">
                  <a:moveTo>
                    <a:pt x="28193" y="368807"/>
                  </a:moveTo>
                  <a:lnTo>
                    <a:pt x="28193" y="28955"/>
                  </a:lnTo>
                  <a:lnTo>
                    <a:pt x="13715" y="28955"/>
                  </a:lnTo>
                  <a:lnTo>
                    <a:pt x="13715" y="368807"/>
                  </a:lnTo>
                  <a:lnTo>
                    <a:pt x="28193" y="368807"/>
                  </a:lnTo>
                  <a:close/>
                </a:path>
                <a:path w="3990975" h="397510">
                  <a:moveTo>
                    <a:pt x="3976115" y="368807"/>
                  </a:moveTo>
                  <a:lnTo>
                    <a:pt x="13715" y="368807"/>
                  </a:lnTo>
                  <a:lnTo>
                    <a:pt x="28193" y="382523"/>
                  </a:lnTo>
                  <a:lnTo>
                    <a:pt x="28193" y="397001"/>
                  </a:lnTo>
                  <a:lnTo>
                    <a:pt x="3962400" y="397001"/>
                  </a:lnTo>
                  <a:lnTo>
                    <a:pt x="3962400" y="382523"/>
                  </a:lnTo>
                  <a:lnTo>
                    <a:pt x="3976115" y="368807"/>
                  </a:lnTo>
                  <a:close/>
                </a:path>
                <a:path w="3990975" h="397510">
                  <a:moveTo>
                    <a:pt x="28193" y="397001"/>
                  </a:moveTo>
                  <a:lnTo>
                    <a:pt x="28193" y="382523"/>
                  </a:lnTo>
                  <a:lnTo>
                    <a:pt x="13715" y="368807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3990975" h="397510">
                  <a:moveTo>
                    <a:pt x="3976115" y="28955"/>
                  </a:moveTo>
                  <a:lnTo>
                    <a:pt x="3962400" y="14477"/>
                  </a:lnTo>
                  <a:lnTo>
                    <a:pt x="3962400" y="28955"/>
                  </a:lnTo>
                  <a:lnTo>
                    <a:pt x="3976115" y="28955"/>
                  </a:lnTo>
                  <a:close/>
                </a:path>
                <a:path w="3990975" h="397510">
                  <a:moveTo>
                    <a:pt x="3976115" y="368807"/>
                  </a:moveTo>
                  <a:lnTo>
                    <a:pt x="3976115" y="28955"/>
                  </a:lnTo>
                  <a:lnTo>
                    <a:pt x="3962400" y="28955"/>
                  </a:lnTo>
                  <a:lnTo>
                    <a:pt x="3962400" y="368807"/>
                  </a:lnTo>
                  <a:lnTo>
                    <a:pt x="3976115" y="368807"/>
                  </a:lnTo>
                  <a:close/>
                </a:path>
                <a:path w="3990975" h="397510">
                  <a:moveTo>
                    <a:pt x="3976115" y="397001"/>
                  </a:moveTo>
                  <a:lnTo>
                    <a:pt x="3976115" y="368807"/>
                  </a:lnTo>
                  <a:lnTo>
                    <a:pt x="3962400" y="382523"/>
                  </a:lnTo>
                  <a:lnTo>
                    <a:pt x="3962400" y="397001"/>
                  </a:lnTo>
                  <a:lnTo>
                    <a:pt x="3976115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22085" y="1916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1.1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介紹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08370" y="2663951"/>
            <a:ext cx="3990975" cy="397510"/>
            <a:chOff x="6008370" y="2663951"/>
            <a:chExt cx="3990975" cy="397510"/>
          </a:xfrm>
        </p:grpSpPr>
        <p:sp>
          <p:nvSpPr>
            <p:cNvPr id="22" name="object 22"/>
            <p:cNvSpPr/>
            <p:nvPr/>
          </p:nvSpPr>
          <p:spPr>
            <a:xfrm>
              <a:off x="6022086" y="2678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5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400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8370" y="2663951"/>
              <a:ext cx="3990975" cy="397510"/>
            </a:xfrm>
            <a:custGeom>
              <a:avLst/>
              <a:gdLst/>
              <a:ahLst/>
              <a:cxnLst/>
              <a:rect l="l" t="t" r="r" b="b"/>
              <a:pathLst>
                <a:path w="3990975" h="397510">
                  <a:moveTo>
                    <a:pt x="3990594" y="397001"/>
                  </a:moveTo>
                  <a:lnTo>
                    <a:pt x="3990594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5"/>
                  </a:lnTo>
                  <a:lnTo>
                    <a:pt x="28193" y="14478"/>
                  </a:lnTo>
                  <a:lnTo>
                    <a:pt x="28193" y="28955"/>
                  </a:lnTo>
                  <a:lnTo>
                    <a:pt x="3962400" y="28955"/>
                  </a:lnTo>
                  <a:lnTo>
                    <a:pt x="3962400" y="14477"/>
                  </a:lnTo>
                  <a:lnTo>
                    <a:pt x="3976115" y="28955"/>
                  </a:lnTo>
                  <a:lnTo>
                    <a:pt x="3976115" y="397001"/>
                  </a:lnTo>
                  <a:lnTo>
                    <a:pt x="3990594" y="397001"/>
                  </a:lnTo>
                  <a:close/>
                </a:path>
                <a:path w="3990975" h="397510">
                  <a:moveTo>
                    <a:pt x="28193" y="28955"/>
                  </a:moveTo>
                  <a:lnTo>
                    <a:pt x="28193" y="14478"/>
                  </a:lnTo>
                  <a:lnTo>
                    <a:pt x="13715" y="28955"/>
                  </a:lnTo>
                  <a:lnTo>
                    <a:pt x="28193" y="28955"/>
                  </a:lnTo>
                  <a:close/>
                </a:path>
                <a:path w="3990975" h="397510">
                  <a:moveTo>
                    <a:pt x="28193" y="368807"/>
                  </a:moveTo>
                  <a:lnTo>
                    <a:pt x="28193" y="28955"/>
                  </a:lnTo>
                  <a:lnTo>
                    <a:pt x="13715" y="28955"/>
                  </a:lnTo>
                  <a:lnTo>
                    <a:pt x="13715" y="368807"/>
                  </a:lnTo>
                  <a:lnTo>
                    <a:pt x="28193" y="368807"/>
                  </a:lnTo>
                  <a:close/>
                </a:path>
                <a:path w="3990975" h="397510">
                  <a:moveTo>
                    <a:pt x="3976115" y="368807"/>
                  </a:moveTo>
                  <a:lnTo>
                    <a:pt x="13715" y="368807"/>
                  </a:lnTo>
                  <a:lnTo>
                    <a:pt x="28193" y="382523"/>
                  </a:lnTo>
                  <a:lnTo>
                    <a:pt x="28193" y="397001"/>
                  </a:lnTo>
                  <a:lnTo>
                    <a:pt x="3962400" y="397001"/>
                  </a:lnTo>
                  <a:lnTo>
                    <a:pt x="3962400" y="382523"/>
                  </a:lnTo>
                  <a:lnTo>
                    <a:pt x="3976115" y="368807"/>
                  </a:lnTo>
                  <a:close/>
                </a:path>
                <a:path w="3990975" h="397510">
                  <a:moveTo>
                    <a:pt x="28193" y="397001"/>
                  </a:moveTo>
                  <a:lnTo>
                    <a:pt x="28193" y="382523"/>
                  </a:lnTo>
                  <a:lnTo>
                    <a:pt x="13715" y="368807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3990975" h="397510">
                  <a:moveTo>
                    <a:pt x="3976115" y="28955"/>
                  </a:moveTo>
                  <a:lnTo>
                    <a:pt x="3962400" y="14477"/>
                  </a:lnTo>
                  <a:lnTo>
                    <a:pt x="3962400" y="28955"/>
                  </a:lnTo>
                  <a:lnTo>
                    <a:pt x="3976115" y="28955"/>
                  </a:lnTo>
                  <a:close/>
                </a:path>
                <a:path w="3990975" h="397510">
                  <a:moveTo>
                    <a:pt x="3976115" y="368807"/>
                  </a:moveTo>
                  <a:lnTo>
                    <a:pt x="3976115" y="28955"/>
                  </a:lnTo>
                  <a:lnTo>
                    <a:pt x="3962400" y="28955"/>
                  </a:lnTo>
                  <a:lnTo>
                    <a:pt x="3962400" y="368807"/>
                  </a:lnTo>
                  <a:lnTo>
                    <a:pt x="3976115" y="368807"/>
                  </a:lnTo>
                  <a:close/>
                </a:path>
                <a:path w="3990975" h="397510">
                  <a:moveTo>
                    <a:pt x="3976115" y="397001"/>
                  </a:moveTo>
                  <a:lnTo>
                    <a:pt x="3976115" y="368807"/>
                  </a:lnTo>
                  <a:lnTo>
                    <a:pt x="3962400" y="382523"/>
                  </a:lnTo>
                  <a:lnTo>
                    <a:pt x="3962400" y="397001"/>
                  </a:lnTo>
                  <a:lnTo>
                    <a:pt x="3976115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22085" y="2678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1.2 </a:t>
            </a:r>
            <a:r>
              <a:rPr lang="zh-TW" altLang="en-US" sz="1800" b="1" spc="-110" dirty="0" smtClean="0">
                <a:latin typeface="Trebuchet MS"/>
                <a:cs typeface="Trebuchet MS"/>
              </a:rPr>
              <a:t>探索 </a:t>
            </a:r>
            <a:r>
              <a:rPr sz="1800" b="1" spc="-125" dirty="0" smtClean="0">
                <a:latin typeface="Trebuchet MS"/>
                <a:cs typeface="Trebuchet MS"/>
              </a:rPr>
              <a:t>Explorer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08370" y="3427476"/>
            <a:ext cx="3990975" cy="397510"/>
            <a:chOff x="6008370" y="3427476"/>
            <a:chExt cx="3990975" cy="397510"/>
          </a:xfrm>
        </p:grpSpPr>
        <p:sp>
          <p:nvSpPr>
            <p:cNvPr id="26" name="object 26"/>
            <p:cNvSpPr/>
            <p:nvPr/>
          </p:nvSpPr>
          <p:spPr>
            <a:xfrm>
              <a:off x="6022086" y="3441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8370" y="3427476"/>
              <a:ext cx="3990975" cy="397510"/>
            </a:xfrm>
            <a:custGeom>
              <a:avLst/>
              <a:gdLst/>
              <a:ahLst/>
              <a:cxnLst/>
              <a:rect l="l" t="t" r="r" b="b"/>
              <a:pathLst>
                <a:path w="3990975" h="397510">
                  <a:moveTo>
                    <a:pt x="3990594" y="397001"/>
                  </a:moveTo>
                  <a:lnTo>
                    <a:pt x="3990594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6"/>
                  </a:lnTo>
                  <a:lnTo>
                    <a:pt x="28193" y="14478"/>
                  </a:lnTo>
                  <a:lnTo>
                    <a:pt x="28193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115" y="28956"/>
                  </a:lnTo>
                  <a:lnTo>
                    <a:pt x="3976115" y="397001"/>
                  </a:lnTo>
                  <a:lnTo>
                    <a:pt x="3990594" y="397001"/>
                  </a:lnTo>
                  <a:close/>
                </a:path>
                <a:path w="3990975" h="397510">
                  <a:moveTo>
                    <a:pt x="28193" y="28956"/>
                  </a:moveTo>
                  <a:lnTo>
                    <a:pt x="28193" y="14478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3990975" h="397510">
                  <a:moveTo>
                    <a:pt x="28193" y="36880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3" y="368808"/>
                  </a:lnTo>
                  <a:close/>
                </a:path>
                <a:path w="3990975" h="397510">
                  <a:moveTo>
                    <a:pt x="3976115" y="368808"/>
                  </a:moveTo>
                  <a:lnTo>
                    <a:pt x="13715" y="368808"/>
                  </a:lnTo>
                  <a:lnTo>
                    <a:pt x="28193" y="382523"/>
                  </a:lnTo>
                  <a:lnTo>
                    <a:pt x="28193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115" y="368808"/>
                  </a:lnTo>
                  <a:close/>
                </a:path>
                <a:path w="3990975" h="397510">
                  <a:moveTo>
                    <a:pt x="28193" y="397001"/>
                  </a:moveTo>
                  <a:lnTo>
                    <a:pt x="28193" y="382523"/>
                  </a:lnTo>
                  <a:lnTo>
                    <a:pt x="13715" y="368808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3990975" h="397510">
                  <a:moveTo>
                    <a:pt x="3976115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115" y="28956"/>
                  </a:lnTo>
                  <a:close/>
                </a:path>
                <a:path w="3990975" h="397510">
                  <a:moveTo>
                    <a:pt x="3976115" y="368808"/>
                  </a:moveTo>
                  <a:lnTo>
                    <a:pt x="3976115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115" y="368808"/>
                  </a:lnTo>
                  <a:close/>
                </a:path>
                <a:path w="3990975" h="397510">
                  <a:moveTo>
                    <a:pt x="3976115" y="397001"/>
                  </a:moveTo>
                  <a:lnTo>
                    <a:pt x="3976115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115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022085" y="3441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1.3 </a:t>
            </a:r>
            <a:r>
              <a:rPr lang="zh-TW" altLang="en-US" sz="1800" b="1" spc="-110" dirty="0" smtClean="0">
                <a:latin typeface="Trebuchet MS"/>
                <a:cs typeface="Trebuchet MS"/>
              </a:rPr>
              <a:t>探索資料集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08370" y="4189476"/>
            <a:ext cx="3990975" cy="397510"/>
            <a:chOff x="6008370" y="4189476"/>
            <a:chExt cx="3990975" cy="397510"/>
          </a:xfrm>
        </p:grpSpPr>
        <p:sp>
          <p:nvSpPr>
            <p:cNvPr id="30" name="object 30"/>
            <p:cNvSpPr/>
            <p:nvPr/>
          </p:nvSpPr>
          <p:spPr>
            <a:xfrm>
              <a:off x="6022086" y="4203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08370" y="4189476"/>
              <a:ext cx="3990975" cy="397510"/>
            </a:xfrm>
            <a:custGeom>
              <a:avLst/>
              <a:gdLst/>
              <a:ahLst/>
              <a:cxnLst/>
              <a:rect l="l" t="t" r="r" b="b"/>
              <a:pathLst>
                <a:path w="3990975" h="397510">
                  <a:moveTo>
                    <a:pt x="3990594" y="397001"/>
                  </a:moveTo>
                  <a:lnTo>
                    <a:pt x="3990594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6"/>
                  </a:lnTo>
                  <a:lnTo>
                    <a:pt x="28193" y="14478"/>
                  </a:lnTo>
                  <a:lnTo>
                    <a:pt x="28193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115" y="28956"/>
                  </a:lnTo>
                  <a:lnTo>
                    <a:pt x="3976115" y="397001"/>
                  </a:lnTo>
                  <a:lnTo>
                    <a:pt x="3990594" y="397001"/>
                  </a:lnTo>
                  <a:close/>
                </a:path>
                <a:path w="3990975" h="397510">
                  <a:moveTo>
                    <a:pt x="28193" y="28956"/>
                  </a:moveTo>
                  <a:lnTo>
                    <a:pt x="28193" y="14478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3990975" h="397510">
                  <a:moveTo>
                    <a:pt x="28193" y="36880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3" y="368808"/>
                  </a:lnTo>
                  <a:close/>
                </a:path>
                <a:path w="3990975" h="397510">
                  <a:moveTo>
                    <a:pt x="3976115" y="368808"/>
                  </a:moveTo>
                  <a:lnTo>
                    <a:pt x="13715" y="368808"/>
                  </a:lnTo>
                  <a:lnTo>
                    <a:pt x="28193" y="382523"/>
                  </a:lnTo>
                  <a:lnTo>
                    <a:pt x="28193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115" y="368808"/>
                  </a:lnTo>
                  <a:close/>
                </a:path>
                <a:path w="3990975" h="397510">
                  <a:moveTo>
                    <a:pt x="28193" y="397001"/>
                  </a:moveTo>
                  <a:lnTo>
                    <a:pt x="28193" y="382523"/>
                  </a:lnTo>
                  <a:lnTo>
                    <a:pt x="13715" y="368808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3990975" h="397510">
                  <a:moveTo>
                    <a:pt x="3976115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115" y="28956"/>
                  </a:lnTo>
                  <a:close/>
                </a:path>
                <a:path w="3990975" h="397510">
                  <a:moveTo>
                    <a:pt x="3976115" y="368808"/>
                  </a:moveTo>
                  <a:lnTo>
                    <a:pt x="3976115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115" y="368808"/>
                  </a:lnTo>
                  <a:close/>
                </a:path>
                <a:path w="3990975" h="397510">
                  <a:moveTo>
                    <a:pt x="3976115" y="397001"/>
                  </a:moveTo>
                  <a:lnTo>
                    <a:pt x="3976115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115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22085" y="4203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1.4 </a:t>
            </a:r>
            <a:r>
              <a:rPr lang="zh-TW" altLang="en-US" sz="1800" b="1" spc="-85" dirty="0" smtClean="0">
                <a:latin typeface="Trebuchet MS"/>
                <a:cs typeface="Trebuchet MS"/>
              </a:rPr>
              <a:t>創建分類器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008370" y="4951476"/>
            <a:ext cx="3990975" cy="397510"/>
            <a:chOff x="6008370" y="4951476"/>
            <a:chExt cx="3990975" cy="397510"/>
          </a:xfrm>
        </p:grpSpPr>
        <p:sp>
          <p:nvSpPr>
            <p:cNvPr id="34" name="object 34"/>
            <p:cNvSpPr/>
            <p:nvPr/>
          </p:nvSpPr>
          <p:spPr>
            <a:xfrm>
              <a:off x="6022086" y="4965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8370" y="4951476"/>
              <a:ext cx="3990975" cy="397510"/>
            </a:xfrm>
            <a:custGeom>
              <a:avLst/>
              <a:gdLst/>
              <a:ahLst/>
              <a:cxnLst/>
              <a:rect l="l" t="t" r="r" b="b"/>
              <a:pathLst>
                <a:path w="3990975" h="397510">
                  <a:moveTo>
                    <a:pt x="3990594" y="397001"/>
                  </a:moveTo>
                  <a:lnTo>
                    <a:pt x="3990594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6"/>
                  </a:lnTo>
                  <a:lnTo>
                    <a:pt x="28193" y="14478"/>
                  </a:lnTo>
                  <a:lnTo>
                    <a:pt x="28193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115" y="28956"/>
                  </a:lnTo>
                  <a:lnTo>
                    <a:pt x="3976115" y="397001"/>
                  </a:lnTo>
                  <a:lnTo>
                    <a:pt x="3990594" y="397001"/>
                  </a:lnTo>
                  <a:close/>
                </a:path>
                <a:path w="3990975" h="397510">
                  <a:moveTo>
                    <a:pt x="28193" y="28956"/>
                  </a:moveTo>
                  <a:lnTo>
                    <a:pt x="28193" y="14478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3990975" h="397510">
                  <a:moveTo>
                    <a:pt x="28193" y="36880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3" y="368808"/>
                  </a:lnTo>
                  <a:close/>
                </a:path>
                <a:path w="3990975" h="397510">
                  <a:moveTo>
                    <a:pt x="3976115" y="368808"/>
                  </a:moveTo>
                  <a:lnTo>
                    <a:pt x="13715" y="368808"/>
                  </a:lnTo>
                  <a:lnTo>
                    <a:pt x="28193" y="382523"/>
                  </a:lnTo>
                  <a:lnTo>
                    <a:pt x="28193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115" y="368808"/>
                  </a:lnTo>
                  <a:close/>
                </a:path>
                <a:path w="3990975" h="397510">
                  <a:moveTo>
                    <a:pt x="28193" y="397001"/>
                  </a:moveTo>
                  <a:lnTo>
                    <a:pt x="28193" y="382523"/>
                  </a:lnTo>
                  <a:lnTo>
                    <a:pt x="13715" y="368808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3990975" h="397510">
                  <a:moveTo>
                    <a:pt x="3976115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115" y="28956"/>
                  </a:lnTo>
                  <a:close/>
                </a:path>
                <a:path w="3990975" h="397510">
                  <a:moveTo>
                    <a:pt x="3976115" y="368808"/>
                  </a:moveTo>
                  <a:lnTo>
                    <a:pt x="3976115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115" y="368808"/>
                  </a:lnTo>
                  <a:close/>
                </a:path>
                <a:path w="3990975" h="397510">
                  <a:moveTo>
                    <a:pt x="3976115" y="397001"/>
                  </a:moveTo>
                  <a:lnTo>
                    <a:pt x="3976115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115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022085" y="4965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1.5 </a:t>
            </a:r>
            <a:r>
              <a:rPr lang="zh-TW" altLang="en-US" sz="1800" b="1" spc="-70" dirty="0" smtClean="0">
                <a:latin typeface="Trebuchet MS"/>
                <a:cs typeface="Trebuchet MS"/>
              </a:rPr>
              <a:t>使用過濾器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655064" y="2511552"/>
            <a:ext cx="8343900" cy="4346575"/>
            <a:chOff x="1655064" y="2511552"/>
            <a:chExt cx="8343900" cy="4346575"/>
          </a:xfrm>
        </p:grpSpPr>
        <p:sp>
          <p:nvSpPr>
            <p:cNvPr id="38" name="object 38"/>
            <p:cNvSpPr/>
            <p:nvPr/>
          </p:nvSpPr>
          <p:spPr>
            <a:xfrm>
              <a:off x="6022085" y="5727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08370" y="5713476"/>
              <a:ext cx="3990975" cy="397510"/>
            </a:xfrm>
            <a:custGeom>
              <a:avLst/>
              <a:gdLst/>
              <a:ahLst/>
              <a:cxnLst/>
              <a:rect l="l" t="t" r="r" b="b"/>
              <a:pathLst>
                <a:path w="3990975" h="397510">
                  <a:moveTo>
                    <a:pt x="3990594" y="397001"/>
                  </a:moveTo>
                  <a:lnTo>
                    <a:pt x="3990594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6" y="397001"/>
                  </a:lnTo>
                  <a:lnTo>
                    <a:pt x="13715" y="28956"/>
                  </a:lnTo>
                  <a:lnTo>
                    <a:pt x="28193" y="14478"/>
                  </a:lnTo>
                  <a:lnTo>
                    <a:pt x="28193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115" y="28956"/>
                  </a:lnTo>
                  <a:lnTo>
                    <a:pt x="3976115" y="397001"/>
                  </a:lnTo>
                  <a:lnTo>
                    <a:pt x="3990594" y="397001"/>
                  </a:lnTo>
                  <a:close/>
                </a:path>
                <a:path w="3990975" h="397510">
                  <a:moveTo>
                    <a:pt x="28193" y="28956"/>
                  </a:moveTo>
                  <a:lnTo>
                    <a:pt x="28193" y="14478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3990975" h="397510">
                  <a:moveTo>
                    <a:pt x="28193" y="36880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6" y="368808"/>
                  </a:lnTo>
                  <a:lnTo>
                    <a:pt x="28193" y="368808"/>
                  </a:lnTo>
                  <a:close/>
                </a:path>
                <a:path w="3990975" h="397510">
                  <a:moveTo>
                    <a:pt x="3976115" y="368808"/>
                  </a:moveTo>
                  <a:lnTo>
                    <a:pt x="13716" y="368808"/>
                  </a:lnTo>
                  <a:lnTo>
                    <a:pt x="28193" y="382523"/>
                  </a:lnTo>
                  <a:lnTo>
                    <a:pt x="28193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115" y="368808"/>
                  </a:lnTo>
                  <a:close/>
                </a:path>
                <a:path w="3990975" h="397510">
                  <a:moveTo>
                    <a:pt x="28193" y="397001"/>
                  </a:moveTo>
                  <a:lnTo>
                    <a:pt x="28193" y="382523"/>
                  </a:lnTo>
                  <a:lnTo>
                    <a:pt x="13716" y="368808"/>
                  </a:lnTo>
                  <a:lnTo>
                    <a:pt x="13716" y="397001"/>
                  </a:lnTo>
                  <a:lnTo>
                    <a:pt x="28193" y="397001"/>
                  </a:lnTo>
                  <a:close/>
                </a:path>
                <a:path w="3990975" h="397510">
                  <a:moveTo>
                    <a:pt x="3976115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115" y="28956"/>
                  </a:lnTo>
                  <a:close/>
                </a:path>
                <a:path w="3990975" h="397510">
                  <a:moveTo>
                    <a:pt x="3976115" y="368808"/>
                  </a:moveTo>
                  <a:lnTo>
                    <a:pt x="3976115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115" y="368808"/>
                  </a:lnTo>
                  <a:close/>
                </a:path>
                <a:path w="3990975" h="397510">
                  <a:moveTo>
                    <a:pt x="3976115" y="397001"/>
                  </a:moveTo>
                  <a:lnTo>
                    <a:pt x="3976115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115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55064" y="2511552"/>
              <a:ext cx="3435096" cy="43464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22085" y="5727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1.6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視覺化你的資料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43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44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494536" y="1422908"/>
            <a:ext cx="8067040" cy="4242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10" dirty="0" smtClean="0">
                <a:latin typeface="Trebuchet MS"/>
                <a:cs typeface="Trebuchet MS"/>
              </a:rPr>
              <a:t>使用可視化面板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65" dirty="0" smtClean="0">
                <a:latin typeface="Trebuchet MS"/>
                <a:cs typeface="Trebuchet MS"/>
              </a:rPr>
              <a:t>開啟檔案</a:t>
            </a:r>
            <a:r>
              <a:rPr sz="2200" spc="-180" dirty="0" smtClean="0">
                <a:latin typeface="Trebuchet MS"/>
                <a:cs typeface="Trebuchet MS"/>
              </a:rPr>
              <a:t> </a:t>
            </a:r>
            <a:r>
              <a:rPr sz="2200" spc="-130" dirty="0">
                <a:latin typeface="Trebuchet MS"/>
                <a:cs typeface="Trebuchet MS"/>
              </a:rPr>
              <a:t>iris.arff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4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75" dirty="0" smtClean="0">
                <a:latin typeface="Trebuchet MS"/>
                <a:cs typeface="Trebuchet MS"/>
              </a:rPr>
              <a:t>切換到</a:t>
            </a:r>
            <a:r>
              <a:rPr sz="2200" spc="-110" dirty="0" smtClean="0">
                <a:latin typeface="Trebuchet MS"/>
                <a:cs typeface="Trebuchet MS"/>
              </a:rPr>
              <a:t>Visualize</a:t>
            </a:r>
            <a:r>
              <a:rPr lang="zh-TW" altLang="en-US" sz="2200" spc="-110" dirty="0" smtClean="0">
                <a:latin typeface="Trebuchet MS"/>
                <a:cs typeface="Trebuchet MS"/>
              </a:rPr>
              <a:t>面板</a:t>
            </a:r>
            <a:endParaRPr sz="2200" dirty="0" smtClean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34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140" dirty="0">
                <a:latin typeface="Trebuchet MS"/>
                <a:cs typeface="Trebuchet MS"/>
              </a:rPr>
              <a:t>選擇一個部分矩陣圖</a:t>
            </a:r>
            <a:r>
              <a:rPr sz="2200" spc="-105" dirty="0" smtClean="0">
                <a:latin typeface="Trebuchet MS"/>
                <a:cs typeface="Trebuchet MS"/>
              </a:rPr>
              <a:t>;</a:t>
            </a:r>
            <a:r>
              <a:rPr sz="2200" spc="-185" dirty="0" smtClean="0">
                <a:latin typeface="Trebuchet MS"/>
                <a:cs typeface="Trebuchet MS"/>
              </a:rPr>
              <a:t> </a:t>
            </a:r>
            <a:r>
              <a:rPr lang="zh-TW" altLang="en-US" sz="2200" spc="-185" dirty="0" smtClean="0">
                <a:latin typeface="Trebuchet MS"/>
                <a:cs typeface="Trebuchet MS"/>
              </a:rPr>
              <a:t>測試一些實例</a:t>
            </a:r>
            <a:endParaRPr sz="2200" dirty="0" smtClean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29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105" dirty="0" smtClean="0">
                <a:latin typeface="Trebuchet MS"/>
                <a:cs typeface="Trebuchet MS"/>
              </a:rPr>
              <a:t>設定</a:t>
            </a:r>
            <a:r>
              <a:rPr lang="en-US" altLang="zh-TW" sz="2200" spc="-105" dirty="0" smtClean="0">
                <a:latin typeface="Trebuchet MS"/>
                <a:cs typeface="Trebuchet MS"/>
              </a:rPr>
              <a:t>x</a:t>
            </a:r>
            <a:r>
              <a:rPr lang="zh-TW" altLang="en-US" sz="2200" spc="-105" dirty="0" smtClean="0">
                <a:latin typeface="Trebuchet MS"/>
                <a:cs typeface="Trebuchet MS"/>
              </a:rPr>
              <a:t>和</a:t>
            </a:r>
            <a:r>
              <a:rPr lang="en-US" altLang="zh-TW" sz="2200" spc="-105" dirty="0" smtClean="0">
                <a:latin typeface="Trebuchet MS"/>
                <a:cs typeface="Trebuchet MS"/>
              </a:rPr>
              <a:t>y</a:t>
            </a:r>
            <a:r>
              <a:rPr lang="zh-TW" altLang="en-US" sz="2200" spc="-105" dirty="0" smtClean="0">
                <a:latin typeface="Trebuchet MS"/>
                <a:cs typeface="Trebuchet MS"/>
              </a:rPr>
              <a:t>座標分別作為花瓣寬度和長度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4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140" dirty="0" smtClean="0">
                <a:latin typeface="Trebuchet MS"/>
                <a:cs typeface="Trebuchet MS"/>
              </a:rPr>
              <a:t>單擊類的</a:t>
            </a:r>
            <a:r>
              <a:rPr lang="zh-TW" altLang="en-US" sz="2200" spc="-140" dirty="0" smtClean="0">
                <a:latin typeface="Trebuchet MS"/>
                <a:cs typeface="Trebuchet MS"/>
              </a:rPr>
              <a:t>顏色來更換顏色</a:t>
            </a:r>
            <a:endParaRPr sz="2200" dirty="0">
              <a:latin typeface="Trebuchet MS"/>
              <a:cs typeface="Trebuchet MS"/>
            </a:endParaRPr>
          </a:p>
          <a:p>
            <a:pPr marL="710565" marR="5080" indent="-482600">
              <a:lnSpc>
                <a:spcPts val="2380"/>
              </a:lnSpc>
              <a:spcBef>
                <a:spcPts val="53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80" dirty="0" smtClean="0">
                <a:latin typeface="Trebuchet MS"/>
                <a:cs typeface="Trebuchet MS"/>
              </a:rPr>
              <a:t>右放橫條可以改變</a:t>
            </a:r>
            <a:r>
              <a:rPr lang="en-US" altLang="zh-TW" sz="2200" spc="-80" dirty="0" err="1" smtClean="0">
                <a:latin typeface="Trebuchet MS"/>
                <a:cs typeface="Trebuchet MS"/>
              </a:rPr>
              <a:t>xy</a:t>
            </a:r>
            <a:r>
              <a:rPr lang="zh-TW" altLang="en-US" sz="2200" spc="-80" dirty="0" smtClean="0">
                <a:latin typeface="Trebuchet MS"/>
                <a:cs typeface="Trebuchet MS"/>
              </a:rPr>
              <a:t>軸代表的屬性</a:t>
            </a:r>
            <a:r>
              <a:rPr sz="2200" spc="-120" dirty="0" smtClean="0">
                <a:latin typeface="Trebuchet MS"/>
                <a:cs typeface="Trebuchet MS"/>
              </a:rPr>
              <a:t>:</a:t>
            </a:r>
            <a:r>
              <a:rPr sz="2200" spc="-185" dirty="0" smtClean="0">
                <a:latin typeface="Trebuchet MS"/>
                <a:cs typeface="Trebuchet MS"/>
              </a:rPr>
              <a:t> </a:t>
            </a:r>
            <a:r>
              <a:rPr lang="zh-TW" altLang="en-US" sz="2200" spc="-185" dirty="0" smtClean="0">
                <a:latin typeface="Trebuchet MS"/>
                <a:cs typeface="Trebuchet MS"/>
              </a:rPr>
              <a:t>左擊選擇</a:t>
            </a:r>
            <a:r>
              <a:rPr lang="en-US" altLang="zh-TW" sz="2200" spc="-185" dirty="0" smtClean="0">
                <a:latin typeface="Trebuchet MS"/>
                <a:cs typeface="Trebuchet MS"/>
              </a:rPr>
              <a:t>x</a:t>
            </a:r>
            <a:r>
              <a:rPr lang="zh-TW" altLang="en-US" sz="2200" spc="-185" dirty="0" smtClean="0">
                <a:latin typeface="Trebuchet MS"/>
                <a:cs typeface="Trebuchet MS"/>
              </a:rPr>
              <a:t>軸，右擊選擇</a:t>
            </a:r>
            <a:r>
              <a:rPr lang="en-US" altLang="zh-TW" sz="2200" spc="-185" dirty="0">
                <a:latin typeface="Trebuchet MS"/>
                <a:cs typeface="Trebuchet MS"/>
              </a:rPr>
              <a:t>y</a:t>
            </a:r>
            <a:r>
              <a:rPr lang="zh-TW" altLang="en-US" sz="2200" spc="-185" dirty="0" smtClean="0">
                <a:latin typeface="Trebuchet MS"/>
                <a:cs typeface="Trebuchet MS"/>
              </a:rPr>
              <a:t>軸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1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165" dirty="0" smtClean="0">
                <a:latin typeface="Trebuchet MS"/>
                <a:cs typeface="Trebuchet MS"/>
              </a:rPr>
              <a:t>抖動滑塊</a:t>
            </a:r>
            <a:r>
              <a:rPr lang="en-US" altLang="zh-TW" sz="2200" spc="-165" dirty="0" smtClean="0">
                <a:latin typeface="Trebuchet MS"/>
                <a:cs typeface="Trebuchet MS"/>
              </a:rPr>
              <a:t>(</a:t>
            </a:r>
            <a:r>
              <a:rPr sz="2200" spc="-165" dirty="0" smtClean="0">
                <a:latin typeface="Trebuchet MS"/>
                <a:cs typeface="Trebuchet MS"/>
              </a:rPr>
              <a:t>Jitter</a:t>
            </a:r>
            <a:r>
              <a:rPr sz="2200" spc="-180" dirty="0" smtClean="0">
                <a:latin typeface="Trebuchet MS"/>
                <a:cs typeface="Trebuchet MS"/>
              </a:rPr>
              <a:t> </a:t>
            </a:r>
            <a:r>
              <a:rPr sz="2200" spc="-95" dirty="0" smtClean="0">
                <a:latin typeface="Trebuchet MS"/>
                <a:cs typeface="Trebuchet MS"/>
              </a:rPr>
              <a:t>slider</a:t>
            </a:r>
            <a:r>
              <a:rPr lang="en-US" altLang="zh-TW" sz="2200" spc="-95" dirty="0" smtClean="0">
                <a:latin typeface="Trebuchet MS"/>
                <a:cs typeface="Trebuchet MS"/>
              </a:rPr>
              <a:t>)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4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50" dirty="0" smtClean="0">
                <a:latin typeface="Trebuchet MS"/>
                <a:cs typeface="Trebuchet MS"/>
              </a:rPr>
              <a:t>展示選擇實例</a:t>
            </a:r>
            <a:r>
              <a:rPr sz="2200" spc="-110" dirty="0" smtClean="0">
                <a:latin typeface="Trebuchet MS"/>
                <a:cs typeface="Trebuchet MS"/>
              </a:rPr>
              <a:t>: </a:t>
            </a:r>
            <a:r>
              <a:rPr lang="zh-TW" altLang="en-US" sz="2200" spc="-114" dirty="0" smtClean="0">
                <a:latin typeface="Trebuchet MS"/>
                <a:cs typeface="Trebuchet MS"/>
              </a:rPr>
              <a:t>矩形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3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114" dirty="0" smtClean="0">
                <a:latin typeface="Trebuchet MS"/>
                <a:cs typeface="Trebuchet MS"/>
              </a:rPr>
              <a:t>提交</a:t>
            </a:r>
            <a:r>
              <a:rPr lang="en-US" altLang="zh-TW" sz="2200" spc="-114" dirty="0" smtClean="0">
                <a:latin typeface="Trebuchet MS"/>
                <a:cs typeface="Trebuchet MS"/>
              </a:rPr>
              <a:t>(</a:t>
            </a:r>
            <a:r>
              <a:rPr sz="2200" spc="-114" dirty="0" smtClean="0">
                <a:latin typeface="Trebuchet MS"/>
                <a:cs typeface="Trebuchet MS"/>
              </a:rPr>
              <a:t>Submit</a:t>
            </a:r>
            <a:r>
              <a:rPr lang="en-US" altLang="zh-TW" sz="2200" spc="-114" dirty="0" smtClean="0">
                <a:latin typeface="Trebuchet MS"/>
                <a:cs typeface="Trebuchet MS"/>
              </a:rPr>
              <a:t>)</a:t>
            </a:r>
            <a:r>
              <a:rPr sz="2200" spc="-114" dirty="0" smtClean="0">
                <a:latin typeface="Trebuchet MS"/>
                <a:cs typeface="Trebuchet MS"/>
              </a:rPr>
              <a:t>, </a:t>
            </a:r>
            <a:r>
              <a:rPr lang="zh-TW" altLang="en-US" sz="2200" spc="-114" dirty="0" smtClean="0">
                <a:latin typeface="Trebuchet MS"/>
                <a:cs typeface="Trebuchet MS"/>
              </a:rPr>
              <a:t>重置</a:t>
            </a:r>
            <a:r>
              <a:rPr lang="en-US" altLang="zh-TW" sz="2200" spc="-114" dirty="0" smtClean="0">
                <a:latin typeface="Trebuchet MS"/>
                <a:cs typeface="Trebuchet MS"/>
              </a:rPr>
              <a:t>(</a:t>
            </a:r>
            <a:r>
              <a:rPr sz="2200" spc="-130" dirty="0" smtClean="0">
                <a:latin typeface="Trebuchet MS"/>
                <a:cs typeface="Trebuchet MS"/>
              </a:rPr>
              <a:t>Reset</a:t>
            </a:r>
            <a:r>
              <a:rPr lang="en-US" altLang="zh-TW" sz="2200" spc="-130" dirty="0" smtClean="0">
                <a:latin typeface="Trebuchet MS"/>
                <a:cs typeface="Trebuchet MS"/>
              </a:rPr>
              <a:t>)</a:t>
            </a:r>
            <a:r>
              <a:rPr sz="2200" spc="-130" dirty="0" smtClean="0">
                <a:latin typeface="Trebuchet MS"/>
                <a:cs typeface="Trebuchet MS"/>
              </a:rPr>
              <a:t>, </a:t>
            </a:r>
            <a:r>
              <a:rPr lang="zh-TW" altLang="en-US" sz="2200" spc="-130" dirty="0" smtClean="0">
                <a:latin typeface="Trebuchet MS"/>
                <a:cs typeface="Trebuchet MS"/>
              </a:rPr>
              <a:t>清除</a:t>
            </a:r>
            <a:r>
              <a:rPr lang="en-US" altLang="zh-TW" sz="2200" spc="-130" dirty="0" smtClean="0">
                <a:latin typeface="Trebuchet MS"/>
                <a:cs typeface="Trebuchet MS"/>
              </a:rPr>
              <a:t>(</a:t>
            </a:r>
            <a:r>
              <a:rPr sz="2200" spc="-120" dirty="0" smtClean="0">
                <a:latin typeface="Trebuchet MS"/>
                <a:cs typeface="Trebuchet MS"/>
              </a:rPr>
              <a:t>Clear</a:t>
            </a:r>
            <a:r>
              <a:rPr lang="en-US" altLang="zh-TW" sz="2200" spc="-120" dirty="0" smtClean="0">
                <a:latin typeface="Trebuchet MS"/>
                <a:cs typeface="Trebuchet MS"/>
              </a:rPr>
              <a:t>)</a:t>
            </a:r>
            <a:r>
              <a:rPr sz="2200" spc="-120" dirty="0" smtClean="0">
                <a:latin typeface="Trebuchet MS"/>
                <a:cs typeface="Trebuchet MS"/>
              </a:rPr>
              <a:t> </a:t>
            </a:r>
            <a:r>
              <a:rPr lang="zh-TW" altLang="en-US" sz="2200" spc="-75" dirty="0" smtClean="0">
                <a:latin typeface="Trebuchet MS"/>
                <a:cs typeface="Trebuchet MS"/>
              </a:rPr>
              <a:t>以及儲存</a:t>
            </a:r>
            <a:r>
              <a:rPr lang="en-US" altLang="zh-TW" sz="2200" spc="-75" dirty="0" smtClean="0">
                <a:latin typeface="Trebuchet MS"/>
                <a:cs typeface="Trebuchet MS"/>
              </a:rPr>
              <a:t>(</a:t>
            </a:r>
            <a:r>
              <a:rPr sz="2200" spc="-105" dirty="0" smtClean="0">
                <a:latin typeface="Trebuchet MS"/>
                <a:cs typeface="Trebuchet MS"/>
              </a:rPr>
              <a:t>Save</a:t>
            </a:r>
            <a:r>
              <a:rPr lang="en-US" altLang="zh-TW" sz="2200" spc="-105" dirty="0" smtClean="0">
                <a:latin typeface="Trebuchet MS"/>
                <a:cs typeface="Trebuchet MS"/>
              </a:rPr>
              <a:t>)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550862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1.6: </a:t>
            </a:r>
            <a:r>
              <a:rPr lang="zh-TW" altLang="en-US" sz="3200" spc="-10" dirty="0" smtClean="0"/>
              <a:t>視覺化你的資料</a:t>
            </a:r>
            <a:endParaRPr sz="320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44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665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1.6: </a:t>
            </a:r>
            <a:r>
              <a:rPr lang="zh-TW" altLang="en-US" sz="3200" spc="-10" dirty="0" smtClean="0"/>
              <a:t>視覺化你的資料</a:t>
            </a:r>
            <a:r>
              <a:rPr lang="zh-TW" altLang="en-US" sz="3200" spc="-10" dirty="0"/>
              <a:t> </a:t>
            </a:r>
            <a:r>
              <a:rPr lang="en-US" altLang="zh-TW" sz="3200" spc="-10" dirty="0" smtClean="0"/>
              <a:t>–</a:t>
            </a:r>
            <a:r>
              <a:rPr lang="zh-TW" altLang="en-US" sz="3200" spc="-10" dirty="0"/>
              <a:t> </a:t>
            </a:r>
            <a:r>
              <a:rPr lang="zh-TW" altLang="en-US" sz="3200" spc="-10" dirty="0" smtClean="0"/>
              <a:t>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</a:t>
            </a:r>
            <a:r>
              <a:rPr lang="en-US" altLang="zh-TW" sz="3200" spc="-10" dirty="0" smtClean="0"/>
              <a:t>–</a:t>
            </a:r>
            <a:r>
              <a:rPr lang="zh-TW" altLang="en-US" sz="3200" spc="-10" dirty="0" smtClean="0"/>
              <a:t>可視化數據模型</a:t>
            </a:r>
            <a:r>
              <a:rPr lang="zh-TW" altLang="en-US" sz="3200" spc="-10" dirty="0" smtClean="0"/>
              <a:t> </a:t>
            </a:r>
            <a:endParaRPr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295400"/>
            <a:ext cx="11166308" cy="28194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58523" y="4743182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▲ </a:t>
            </a:r>
            <a:r>
              <a:rPr lang="en-US" altLang="zh-TW" sz="2800" dirty="0" err="1" smtClean="0"/>
              <a:t>iris.arff</a:t>
            </a:r>
            <a:r>
              <a:rPr lang="zh-TW" altLang="en-US" sz="2800" dirty="0" smtClean="0"/>
              <a:t>有四個數值屬性：花萼長、花萼寬、花瓣長、花瓣寬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5789730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44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295400"/>
            <a:ext cx="10134600" cy="30183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58523" y="4743182"/>
            <a:ext cx="10072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▲ </a:t>
            </a:r>
            <a:r>
              <a:rPr lang="en-US" altLang="zh-TW" sz="2800" dirty="0" err="1" smtClean="0"/>
              <a:t>iris.arff</a:t>
            </a:r>
            <a:r>
              <a:rPr lang="zh-TW" altLang="en-US" sz="2800" dirty="0" smtClean="0"/>
              <a:t>的類別屬性中包含三種鳶尾花：</a:t>
            </a:r>
            <a:r>
              <a:rPr lang="en-US" altLang="zh-TW" sz="2800" dirty="0"/>
              <a:t>I</a:t>
            </a:r>
            <a:r>
              <a:rPr lang="en-US" altLang="zh-TW" sz="2800" dirty="0" smtClean="0"/>
              <a:t>ris-</a:t>
            </a:r>
            <a:r>
              <a:rPr lang="en-US" altLang="zh-TW" sz="2800" dirty="0" err="1" smtClean="0"/>
              <a:t>setosa</a:t>
            </a:r>
            <a:r>
              <a:rPr lang="zh-TW" altLang="en-US" sz="2800" dirty="0" smtClean="0"/>
              <a:t>、</a:t>
            </a:r>
            <a:r>
              <a:rPr lang="en-US" altLang="zh-TW" sz="2800" dirty="0" smtClean="0"/>
              <a:t>Iris-versicolor</a:t>
            </a:r>
            <a:r>
              <a:rPr lang="zh-TW" altLang="en-US" sz="2800" dirty="0" smtClean="0"/>
              <a:t>、</a:t>
            </a:r>
            <a:r>
              <a:rPr lang="en-US" altLang="zh-TW" sz="2800" dirty="0" smtClean="0"/>
              <a:t>Iris-</a:t>
            </a:r>
            <a:r>
              <a:rPr lang="en-US" altLang="zh-TW" sz="2800" dirty="0" err="1" smtClean="0"/>
              <a:t>virginica</a:t>
            </a:r>
            <a:endParaRPr lang="zh-TW" altLang="en-US" sz="2800" dirty="0"/>
          </a:p>
        </p:txBody>
      </p:sp>
      <p:sp>
        <p:nvSpPr>
          <p:cNvPr id="9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1.6: </a:t>
            </a:r>
            <a:r>
              <a:rPr lang="zh-TW" altLang="en-US" sz="3200" spc="-10" dirty="0" smtClean="0"/>
              <a:t>視覺化你的資料</a:t>
            </a:r>
            <a:r>
              <a:rPr lang="zh-TW" altLang="en-US" sz="3200" spc="-10" dirty="0"/>
              <a:t> </a:t>
            </a:r>
            <a:r>
              <a:rPr lang="en-US" altLang="zh-TW" sz="3200" spc="-10" dirty="0" smtClean="0"/>
              <a:t>–</a:t>
            </a:r>
            <a:r>
              <a:rPr lang="zh-TW" altLang="en-US" sz="3200" spc="-10" dirty="0"/>
              <a:t> </a:t>
            </a:r>
            <a:r>
              <a:rPr lang="zh-TW" altLang="en-US" sz="3200" spc="-10" dirty="0" smtClean="0"/>
              <a:t>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</a:t>
            </a:r>
            <a:r>
              <a:rPr lang="en-US" altLang="zh-TW" sz="3200" spc="-10" dirty="0" smtClean="0"/>
              <a:t>–</a:t>
            </a:r>
            <a:r>
              <a:rPr lang="zh-TW" altLang="en-US" sz="3200" spc="-10" dirty="0" smtClean="0"/>
              <a:t>可視化數據模型</a:t>
            </a:r>
            <a:r>
              <a:rPr lang="zh-TW" altLang="en-US" sz="3200" spc="-10" dirty="0" smtClean="0"/>
              <a:t> 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63638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1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2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fr-FR" sz="2000" i="1" spc="-10" dirty="0">
                <a:latin typeface="Carlito"/>
                <a:cs typeface="Carlito"/>
              </a:rPr>
              <a:t>探索「</a:t>
            </a:r>
            <a:r>
              <a:rPr lang="fr-FR" altLang="zh-TW" sz="2000" i="1" spc="-10" dirty="0">
                <a:latin typeface="Carlito"/>
                <a:cs typeface="Carlito"/>
              </a:rPr>
              <a:t>Explorer</a:t>
            </a:r>
            <a:r>
              <a:rPr lang="zh-TW" altLang="fr-FR" sz="2000" i="1" spc="-10" dirty="0">
                <a:latin typeface="Carlito"/>
                <a:cs typeface="Carlito"/>
              </a:rPr>
              <a:t>」 </a:t>
            </a:r>
            <a:r>
              <a:rPr lang="zh-TW" altLang="fr-FR" sz="2000" i="1" spc="-10" dirty="0" smtClean="0">
                <a:latin typeface="Carlito"/>
                <a:cs typeface="Carlito"/>
              </a:rPr>
              <a:t>介面</a:t>
            </a:r>
            <a:endParaRPr sz="2000" dirty="0" smtClean="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  <a:spcBef>
                <a:spcPts val="158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作者：</a:t>
            </a:r>
            <a:r>
              <a:rPr sz="2300" spc="-75" dirty="0" smtClean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  <a:spcBef>
                <a:spcPts val="5"/>
              </a:spcBef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2" y="1866392"/>
            <a:ext cx="54099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0" dirty="0"/>
              <a:t>使用</a:t>
            </a:r>
            <a:r>
              <a:rPr lang="en-US" altLang="zh-TW" spc="-20" dirty="0"/>
              <a:t>Weka</a:t>
            </a:r>
            <a:r>
              <a:rPr lang="zh-TW" altLang="en-US" spc="-20" dirty="0"/>
              <a:t>進行資料探勘</a:t>
            </a:r>
            <a:endParaRPr spc="-65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44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665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5" y="1523340"/>
            <a:ext cx="7372295" cy="526836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88340" y="914400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切換到</a:t>
            </a:r>
            <a:r>
              <a:rPr lang="en-US" altLang="zh-TW" sz="2800" dirty="0" smtClean="0"/>
              <a:t>Visualize</a:t>
            </a:r>
            <a:r>
              <a:rPr lang="zh-TW" altLang="en-US" sz="2800" dirty="0" smtClean="0"/>
              <a:t>面板，建立此資料集的可視化模型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19160333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97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51896" y="762000"/>
            <a:ext cx="10549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 畫面中是二</a:t>
            </a:r>
            <a:r>
              <a:rPr lang="zh-TW" altLang="en-US" sz="2800" dirty="0"/>
              <a:t>維的</a:t>
            </a:r>
            <a:r>
              <a:rPr lang="en-US" altLang="zh-TW" sz="2800" dirty="0"/>
              <a:t>5</a:t>
            </a:r>
            <a:r>
              <a:rPr lang="zh-TW" altLang="en-US" sz="2800" dirty="0"/>
              <a:t>乘</a:t>
            </a:r>
            <a:r>
              <a:rPr lang="en-US" altLang="zh-TW" sz="2800" dirty="0"/>
              <a:t>5</a:t>
            </a:r>
            <a:r>
              <a:rPr lang="zh-TW" altLang="en-US" sz="2800" dirty="0"/>
              <a:t>矩陣</a:t>
            </a:r>
            <a:r>
              <a:rPr lang="zh-TW" altLang="en-US" sz="2800" dirty="0" smtClean="0"/>
              <a:t>圖，我們單擊紅色箭頭所指的散點圖。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44" y="1288533"/>
            <a:ext cx="7636952" cy="5389393"/>
          </a:xfrm>
          <a:prstGeom prst="rect">
            <a:avLst/>
          </a:prstGeom>
        </p:spPr>
      </p:pic>
      <p:sp>
        <p:nvSpPr>
          <p:cNvPr id="10" name="橢圓形圖說文字 9"/>
          <p:cNvSpPr/>
          <p:nvPr/>
        </p:nvSpPr>
        <p:spPr>
          <a:xfrm>
            <a:off x="5257800" y="1981200"/>
            <a:ext cx="2209800" cy="1524000"/>
          </a:xfrm>
          <a:prstGeom prst="wedgeEllipseCallout">
            <a:avLst>
              <a:gd name="adj1" fmla="val -46470"/>
              <a:gd name="adj2" fmla="val 514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x</a:t>
            </a:r>
            <a:r>
              <a:rPr lang="zh-TW" altLang="en-US" sz="2000" dirty="0" smtClean="0"/>
              <a:t>軸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花萼寬</a:t>
            </a:r>
            <a:endParaRPr lang="en-US" altLang="zh-TW" sz="2000" dirty="0" smtClean="0"/>
          </a:p>
          <a:p>
            <a:pPr algn="ctr"/>
            <a:r>
              <a:rPr lang="en-US" altLang="zh-TW" sz="2000" dirty="0"/>
              <a:t>y</a:t>
            </a:r>
            <a:r>
              <a:rPr lang="zh-TW" altLang="en-US" sz="2000" dirty="0" smtClean="0"/>
              <a:t>軸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花瓣</a:t>
            </a:r>
            <a:r>
              <a:rPr lang="zh-TW" altLang="en-US" sz="2000" dirty="0"/>
              <a:t>寬</a:t>
            </a:r>
          </a:p>
        </p:txBody>
      </p:sp>
    </p:spTree>
    <p:extLst>
      <p:ext uri="{BB962C8B-B14F-4D97-AF65-F5344CB8AC3E}">
        <p14:creationId xmlns:p14="http://schemas.microsoft.com/office/powerpoint/2010/main" val="2955080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436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5846071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散點圖畫面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838200"/>
            <a:ext cx="6629400" cy="49846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18888"/>
          <a:stretch/>
        </p:blipFill>
        <p:spPr>
          <a:xfrm>
            <a:off x="8305800" y="1401418"/>
            <a:ext cx="3505200" cy="4398271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3429000" y="2971800"/>
            <a:ext cx="228600" cy="3587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3634409" y="3009174"/>
            <a:ext cx="464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609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665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838200"/>
            <a:ext cx="7064368" cy="498059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600" y="5846071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可以使用紅色方框</a:t>
            </a:r>
            <a:r>
              <a:rPr lang="zh-TW" altLang="en-US" sz="2800" dirty="0" smtClean="0"/>
              <a:t>處設定</a:t>
            </a:r>
            <a:r>
              <a:rPr lang="en-US" altLang="zh-TW" sz="2800" dirty="0" smtClean="0"/>
              <a:t>X</a:t>
            </a:r>
            <a:r>
              <a:rPr lang="zh-TW" altLang="en-US" sz="2800" dirty="0" smtClean="0"/>
              <a:t>軸、</a:t>
            </a:r>
            <a:r>
              <a:rPr lang="en-US" altLang="zh-TW" sz="2800" dirty="0" smtClean="0"/>
              <a:t>Y</a:t>
            </a:r>
            <a:r>
              <a:rPr lang="zh-TW" altLang="en-US" sz="2800" dirty="0" smtClean="0"/>
              <a:t>軸所代表的屬性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458146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589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09600" y="5846071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也可以使用右邊紅色方框</a:t>
            </a:r>
            <a:r>
              <a:rPr lang="zh-TW" altLang="en-US" sz="2800" dirty="0" smtClean="0"/>
              <a:t>處設定</a:t>
            </a:r>
            <a:r>
              <a:rPr lang="en-US" altLang="zh-TW" sz="2800" dirty="0" smtClean="0"/>
              <a:t>X</a:t>
            </a:r>
            <a:r>
              <a:rPr lang="zh-TW" altLang="en-US" sz="2800" dirty="0" smtClean="0"/>
              <a:t>軸、</a:t>
            </a:r>
            <a:r>
              <a:rPr lang="en-US" altLang="zh-TW" sz="2800" dirty="0" smtClean="0"/>
              <a:t>Y</a:t>
            </a:r>
            <a:r>
              <a:rPr lang="zh-TW" altLang="en-US" sz="2800" dirty="0" smtClean="0"/>
              <a:t>軸所代表的屬性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9" y="676441"/>
            <a:ext cx="7200462" cy="5199648"/>
          </a:xfrm>
          <a:prstGeom prst="rect">
            <a:avLst/>
          </a:prstGeom>
        </p:spPr>
      </p:pic>
      <p:sp>
        <p:nvSpPr>
          <p:cNvPr id="6" name="橢圓形圖說文字 5"/>
          <p:cNvSpPr/>
          <p:nvPr/>
        </p:nvSpPr>
        <p:spPr>
          <a:xfrm>
            <a:off x="8022960" y="1219200"/>
            <a:ext cx="3657600" cy="2904959"/>
          </a:xfrm>
          <a:prstGeom prst="wedgeEllipseCallout">
            <a:avLst>
              <a:gd name="adj1" fmla="val -45075"/>
              <a:gd name="adj2" fmla="val 41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左鍵選擇</a:t>
            </a:r>
            <a:r>
              <a:rPr lang="en-US" altLang="zh-TW" sz="3200" dirty="0" smtClean="0"/>
              <a:t>x</a:t>
            </a:r>
            <a:r>
              <a:rPr lang="zh-TW" altLang="en-US" sz="3200" dirty="0" smtClean="0"/>
              <a:t>軸</a:t>
            </a:r>
            <a:endParaRPr lang="en-US" altLang="zh-TW" sz="3200" dirty="0" smtClean="0"/>
          </a:p>
          <a:p>
            <a:pPr algn="ctr"/>
            <a:r>
              <a:rPr lang="zh-TW" altLang="en-US" sz="3200" dirty="0"/>
              <a:t>右鍵</a:t>
            </a:r>
            <a:r>
              <a:rPr lang="zh-TW" altLang="en-US" sz="3200" dirty="0" smtClean="0"/>
              <a:t>選擇</a:t>
            </a:r>
            <a:r>
              <a:rPr lang="en-US" altLang="zh-TW" sz="3200" dirty="0" smtClean="0"/>
              <a:t>y</a:t>
            </a:r>
            <a:r>
              <a:rPr lang="zh-TW" altLang="en-US" sz="3200" dirty="0" smtClean="0"/>
              <a:t>軸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724847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589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514600" y="5799888"/>
            <a:ext cx="1203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五條橫條依序由上而下為四個屬性</a:t>
            </a:r>
            <a:r>
              <a:rPr lang="zh-TW" altLang="en-US" sz="2800" dirty="0" smtClean="0"/>
              <a:t>：</a:t>
            </a:r>
            <a:endParaRPr lang="en-US" altLang="zh-TW" sz="2800" dirty="0" smtClean="0"/>
          </a:p>
          <a:p>
            <a:r>
              <a:rPr lang="zh-TW" altLang="en-US" sz="2800" dirty="0" smtClean="0"/>
              <a:t>花萼</a:t>
            </a:r>
            <a:r>
              <a:rPr lang="zh-TW" altLang="en-US" sz="2800" dirty="0"/>
              <a:t>長、花萼寬、花瓣長、花瓣</a:t>
            </a:r>
            <a:r>
              <a:rPr lang="zh-TW" altLang="en-US" sz="2800" dirty="0" smtClean="0"/>
              <a:t>寬、類別</a:t>
            </a:r>
            <a:endParaRPr lang="en-US" altLang="zh-TW" sz="2800" dirty="0"/>
          </a:p>
          <a:p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10501"/>
            <a:ext cx="5014248" cy="2819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r="59055"/>
          <a:stretch/>
        </p:blipFill>
        <p:spPr>
          <a:xfrm>
            <a:off x="5372159" y="1143000"/>
            <a:ext cx="5466647" cy="3371099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>
            <a:off x="4839970" y="1803574"/>
            <a:ext cx="1524000" cy="685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4839970" y="2306060"/>
            <a:ext cx="1524000" cy="685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>
            <a:off x="4839970" y="2891053"/>
            <a:ext cx="1524000" cy="685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4856134" y="3417577"/>
            <a:ext cx="1524000" cy="685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4856134" y="3951028"/>
            <a:ext cx="1524000" cy="685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36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01632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58206" y="5105400"/>
            <a:ext cx="1104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使用左鍵選擇</a:t>
            </a:r>
            <a:r>
              <a:rPr lang="en-US" altLang="zh-TW" sz="2800" dirty="0" smtClean="0"/>
              <a:t>x</a:t>
            </a:r>
            <a:r>
              <a:rPr lang="zh-TW" altLang="en-US" sz="2800" dirty="0" smtClean="0"/>
              <a:t>軸的屬性，</a:t>
            </a:r>
            <a:r>
              <a:rPr lang="en-US" altLang="zh-TW" sz="2800" dirty="0" smtClean="0"/>
              <a:t>y</a:t>
            </a:r>
            <a:r>
              <a:rPr lang="zh-TW" altLang="en-US" sz="2800" dirty="0" smtClean="0"/>
              <a:t>軸選擇方式同理，但須使用右鍵選擇</a:t>
            </a:r>
            <a:r>
              <a:rPr lang="zh-TW" altLang="en-US" sz="2800" dirty="0" smtClean="0"/>
              <a:t>！</a:t>
            </a:r>
            <a:endParaRPr lang="en-US" altLang="zh-TW" sz="28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6" y="1086279"/>
            <a:ext cx="6010564" cy="17766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16681"/>
            <a:ext cx="6019801" cy="1766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6" y="2883531"/>
            <a:ext cx="6061802" cy="17761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635" y="2862955"/>
            <a:ext cx="5975928" cy="17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8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99796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3400" y="634483"/>
            <a:ext cx="106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</a:t>
            </a:r>
            <a:r>
              <a:rPr lang="zh-TW" altLang="en-US" sz="2800" dirty="0" smtClean="0"/>
              <a:t> 再來介紹「</a:t>
            </a:r>
            <a:r>
              <a:rPr lang="zh-TW" altLang="en-US" sz="2800" dirty="0" smtClean="0"/>
              <a:t>抖動滑塊</a:t>
            </a:r>
            <a:r>
              <a:rPr lang="en-US" altLang="zh-TW" sz="2800" dirty="0"/>
              <a:t>(</a:t>
            </a:r>
            <a:r>
              <a:rPr lang="en-US" altLang="zh-TW" sz="2800" dirty="0" smtClean="0"/>
              <a:t>Jitter slider)</a:t>
            </a:r>
            <a:r>
              <a:rPr lang="zh-TW" altLang="en-US" sz="2800" dirty="0" smtClean="0"/>
              <a:t>」</a:t>
            </a:r>
            <a:endParaRPr lang="en-US" altLang="zh-TW" sz="28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1166939"/>
            <a:ext cx="7953736" cy="4800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15000" y="3733800"/>
            <a:ext cx="61722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有時候多個點疊在同一位置，</a:t>
            </a:r>
            <a:endParaRPr lang="en-US" altLang="zh-TW" sz="2800" b="1" dirty="0"/>
          </a:p>
          <a:p>
            <a:pPr algn="ctr"/>
            <a:r>
              <a:rPr lang="zh-TW" altLang="en-US" sz="2800" b="1" dirty="0"/>
              <a:t>透過</a:t>
            </a:r>
            <a:r>
              <a:rPr lang="en-US" altLang="zh-TW" sz="2800" b="1" dirty="0"/>
              <a:t>jitter slider</a:t>
            </a:r>
            <a:r>
              <a:rPr lang="zh-TW" altLang="en-US" sz="2800" b="1" dirty="0"/>
              <a:t>可以增加點的隨機性，</a:t>
            </a:r>
            <a:endParaRPr lang="en-US" altLang="zh-TW" sz="2800" b="1" dirty="0"/>
          </a:p>
          <a:p>
            <a:pPr algn="ctr"/>
            <a:r>
              <a:rPr lang="zh-TW" altLang="en-US" sz="2800" b="1" dirty="0"/>
              <a:t>幫助你分別實際位置特別近的</a:t>
            </a:r>
            <a:r>
              <a:rPr lang="zh-TW" altLang="en-US" sz="2800" b="1" dirty="0" smtClean="0"/>
              <a:t>點。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0223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589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 增加</a:t>
            </a:r>
            <a:r>
              <a:rPr lang="zh-TW" altLang="en-US" sz="2800" dirty="0"/>
              <a:t>了抖動</a:t>
            </a:r>
            <a:r>
              <a:rPr lang="zh-TW" altLang="en-US" sz="2800" dirty="0" smtClean="0"/>
              <a:t>後，深色</a:t>
            </a:r>
            <a:r>
              <a:rPr lang="zh-TW" altLang="en-US" sz="2800" dirty="0"/>
              <a:t>點代表多個實例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305580"/>
            <a:ext cx="10148027" cy="51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7416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▼</a:t>
            </a:r>
            <a:r>
              <a:rPr lang="zh-TW" altLang="en-US" sz="2800" dirty="0" smtClean="0"/>
              <a:t>點擊其中一個，可以</a:t>
            </a:r>
            <a:r>
              <a:rPr lang="zh-TW" altLang="en-US" sz="2800" dirty="0"/>
              <a:t>看到此點代表三個單獨</a:t>
            </a:r>
            <a:r>
              <a:rPr lang="zh-TW" altLang="en-US" sz="2800" dirty="0" smtClean="0"/>
              <a:t>實例。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48512"/>
            <a:ext cx="6881640" cy="5609488"/>
          </a:xfrm>
          <a:prstGeom prst="rect">
            <a:avLst/>
          </a:prstGeom>
        </p:spPr>
      </p:pic>
      <p:sp>
        <p:nvSpPr>
          <p:cNvPr id="13" name="橢圓形圖說文字 12"/>
          <p:cNvSpPr/>
          <p:nvPr/>
        </p:nvSpPr>
        <p:spPr>
          <a:xfrm>
            <a:off x="7620000" y="1326362"/>
            <a:ext cx="3886200" cy="2590800"/>
          </a:xfrm>
          <a:prstGeom prst="wedgeEllipseCallout">
            <a:avLst>
              <a:gd name="adj1" fmla="val -49116"/>
              <a:gd name="adj2" fmla="val 4324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/>
              <a:t>三個都是鳶尾花</a:t>
            </a:r>
            <a:r>
              <a:rPr lang="en-US" altLang="zh-TW" sz="2800" b="1" dirty="0" err="1"/>
              <a:t>setosa</a:t>
            </a:r>
            <a:r>
              <a:rPr lang="zh-TW" altLang="en-US" sz="2800" b="1" dirty="0"/>
              <a:t>的</a:t>
            </a:r>
            <a:r>
              <a:rPr lang="zh-TW" altLang="en-US" sz="2800" b="1" dirty="0" smtClean="0"/>
              <a:t>實例，且</a:t>
            </a:r>
            <a:r>
              <a:rPr lang="zh-TW" altLang="en-US" sz="2800" b="1" dirty="0"/>
              <a:t>有相同花瓣長度和相同花萼</a:t>
            </a:r>
            <a:r>
              <a:rPr lang="zh-TW" altLang="en-US" sz="2800" b="1" dirty="0" smtClean="0"/>
              <a:t>寬。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602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5506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4420870" cy="4364355"/>
            <a:chOff x="1621536" y="1510283"/>
            <a:chExt cx="4420870" cy="4364355"/>
          </a:xfrm>
        </p:grpSpPr>
        <p:sp>
          <p:nvSpPr>
            <p:cNvPr id="4" name="object 4"/>
            <p:cNvSpPr/>
            <p:nvPr/>
          </p:nvSpPr>
          <p:spPr>
            <a:xfrm>
              <a:off x="4975098" y="1588769"/>
              <a:ext cx="1066800" cy="4285615"/>
            </a:xfrm>
            <a:custGeom>
              <a:avLst/>
              <a:gdLst/>
              <a:ahLst/>
              <a:cxnLst/>
              <a:rect l="l" t="t" r="r" b="b"/>
              <a:pathLst>
                <a:path w="1066800" h="4285615">
                  <a:moveTo>
                    <a:pt x="1007364" y="454914"/>
                  </a:moveTo>
                  <a:lnTo>
                    <a:pt x="883920" y="425958"/>
                  </a:lnTo>
                  <a:lnTo>
                    <a:pt x="853440" y="418338"/>
                  </a:lnTo>
                  <a:lnTo>
                    <a:pt x="822198" y="409956"/>
                  </a:lnTo>
                  <a:lnTo>
                    <a:pt x="791718" y="402336"/>
                  </a:lnTo>
                  <a:lnTo>
                    <a:pt x="699516" y="374904"/>
                  </a:lnTo>
                  <a:lnTo>
                    <a:pt x="637794" y="353568"/>
                  </a:lnTo>
                  <a:lnTo>
                    <a:pt x="576834" y="329946"/>
                  </a:lnTo>
                  <a:lnTo>
                    <a:pt x="545592" y="317754"/>
                  </a:lnTo>
                  <a:lnTo>
                    <a:pt x="454152" y="273558"/>
                  </a:lnTo>
                  <a:lnTo>
                    <a:pt x="392430" y="240792"/>
                  </a:lnTo>
                  <a:lnTo>
                    <a:pt x="361188" y="222504"/>
                  </a:lnTo>
                  <a:lnTo>
                    <a:pt x="330708" y="204978"/>
                  </a:lnTo>
                  <a:lnTo>
                    <a:pt x="268986" y="166116"/>
                  </a:lnTo>
                  <a:lnTo>
                    <a:pt x="238506" y="146304"/>
                  </a:lnTo>
                  <a:lnTo>
                    <a:pt x="207264" y="126492"/>
                  </a:lnTo>
                  <a:lnTo>
                    <a:pt x="176784" y="105918"/>
                  </a:lnTo>
                  <a:lnTo>
                    <a:pt x="145542" y="85344"/>
                  </a:lnTo>
                  <a:lnTo>
                    <a:pt x="22098" y="0"/>
                  </a:lnTo>
                  <a:lnTo>
                    <a:pt x="5334" y="23622"/>
                  </a:lnTo>
                  <a:lnTo>
                    <a:pt x="67818" y="66294"/>
                  </a:lnTo>
                  <a:lnTo>
                    <a:pt x="129540" y="108966"/>
                  </a:lnTo>
                  <a:lnTo>
                    <a:pt x="160782" y="129540"/>
                  </a:lnTo>
                  <a:lnTo>
                    <a:pt x="191262" y="150114"/>
                  </a:lnTo>
                  <a:lnTo>
                    <a:pt x="222504" y="170688"/>
                  </a:lnTo>
                  <a:lnTo>
                    <a:pt x="284988" y="210312"/>
                  </a:lnTo>
                  <a:lnTo>
                    <a:pt x="346710" y="247650"/>
                  </a:lnTo>
                  <a:lnTo>
                    <a:pt x="409194" y="282702"/>
                  </a:lnTo>
                  <a:lnTo>
                    <a:pt x="471678" y="314706"/>
                  </a:lnTo>
                  <a:lnTo>
                    <a:pt x="534162" y="343662"/>
                  </a:lnTo>
                  <a:lnTo>
                    <a:pt x="596646" y="368808"/>
                  </a:lnTo>
                  <a:lnTo>
                    <a:pt x="659130" y="391668"/>
                  </a:lnTo>
                  <a:lnTo>
                    <a:pt x="721614" y="411480"/>
                  </a:lnTo>
                  <a:lnTo>
                    <a:pt x="784098" y="429768"/>
                  </a:lnTo>
                  <a:lnTo>
                    <a:pt x="938784" y="468630"/>
                  </a:lnTo>
                  <a:lnTo>
                    <a:pt x="1001268" y="483108"/>
                  </a:lnTo>
                  <a:lnTo>
                    <a:pt x="1007364" y="454914"/>
                  </a:lnTo>
                  <a:close/>
                </a:path>
                <a:path w="1066800" h="4285615">
                  <a:moveTo>
                    <a:pt x="1011936" y="1294638"/>
                  </a:moveTo>
                  <a:lnTo>
                    <a:pt x="980694" y="1276350"/>
                  </a:lnTo>
                  <a:lnTo>
                    <a:pt x="950214" y="1256538"/>
                  </a:lnTo>
                  <a:lnTo>
                    <a:pt x="918972" y="1237488"/>
                  </a:lnTo>
                  <a:lnTo>
                    <a:pt x="826770" y="1175766"/>
                  </a:lnTo>
                  <a:lnTo>
                    <a:pt x="749808" y="1118616"/>
                  </a:lnTo>
                  <a:lnTo>
                    <a:pt x="719328" y="1094232"/>
                  </a:lnTo>
                  <a:lnTo>
                    <a:pt x="658368" y="1040130"/>
                  </a:lnTo>
                  <a:lnTo>
                    <a:pt x="627888" y="1010412"/>
                  </a:lnTo>
                  <a:lnTo>
                    <a:pt x="611886" y="995172"/>
                  </a:lnTo>
                  <a:lnTo>
                    <a:pt x="581406" y="963168"/>
                  </a:lnTo>
                  <a:lnTo>
                    <a:pt x="566166" y="945642"/>
                  </a:lnTo>
                  <a:lnTo>
                    <a:pt x="550926" y="928878"/>
                  </a:lnTo>
                  <a:lnTo>
                    <a:pt x="520446" y="892302"/>
                  </a:lnTo>
                  <a:lnTo>
                    <a:pt x="489204" y="852678"/>
                  </a:lnTo>
                  <a:lnTo>
                    <a:pt x="458724" y="811530"/>
                  </a:lnTo>
                  <a:lnTo>
                    <a:pt x="397002" y="723138"/>
                  </a:lnTo>
                  <a:lnTo>
                    <a:pt x="335280" y="627126"/>
                  </a:lnTo>
                  <a:lnTo>
                    <a:pt x="273558" y="525018"/>
                  </a:lnTo>
                  <a:lnTo>
                    <a:pt x="211836" y="418338"/>
                  </a:lnTo>
                  <a:lnTo>
                    <a:pt x="181356" y="363474"/>
                  </a:lnTo>
                  <a:lnTo>
                    <a:pt x="150114" y="307848"/>
                  </a:lnTo>
                  <a:lnTo>
                    <a:pt x="88392" y="195072"/>
                  </a:lnTo>
                  <a:lnTo>
                    <a:pt x="26670" y="81534"/>
                  </a:lnTo>
                  <a:lnTo>
                    <a:pt x="1524" y="94488"/>
                  </a:lnTo>
                  <a:lnTo>
                    <a:pt x="63246" y="208788"/>
                  </a:lnTo>
                  <a:lnTo>
                    <a:pt x="124968" y="321564"/>
                  </a:lnTo>
                  <a:lnTo>
                    <a:pt x="186690" y="432816"/>
                  </a:lnTo>
                  <a:lnTo>
                    <a:pt x="217932" y="486918"/>
                  </a:lnTo>
                  <a:lnTo>
                    <a:pt x="249174" y="539496"/>
                  </a:lnTo>
                  <a:lnTo>
                    <a:pt x="280416" y="591312"/>
                  </a:lnTo>
                  <a:lnTo>
                    <a:pt x="310896" y="642366"/>
                  </a:lnTo>
                  <a:lnTo>
                    <a:pt x="342138" y="691134"/>
                  </a:lnTo>
                  <a:lnTo>
                    <a:pt x="373380" y="738378"/>
                  </a:lnTo>
                  <a:lnTo>
                    <a:pt x="404622" y="784860"/>
                  </a:lnTo>
                  <a:lnTo>
                    <a:pt x="435864" y="828294"/>
                  </a:lnTo>
                  <a:lnTo>
                    <a:pt x="466344" y="870204"/>
                  </a:lnTo>
                  <a:lnTo>
                    <a:pt x="497586" y="909828"/>
                  </a:lnTo>
                  <a:lnTo>
                    <a:pt x="528828" y="947166"/>
                  </a:lnTo>
                  <a:lnTo>
                    <a:pt x="544830" y="964692"/>
                  </a:lnTo>
                  <a:lnTo>
                    <a:pt x="560070" y="982218"/>
                  </a:lnTo>
                  <a:lnTo>
                    <a:pt x="591312" y="1014984"/>
                  </a:lnTo>
                  <a:lnTo>
                    <a:pt x="622554" y="1046226"/>
                  </a:lnTo>
                  <a:lnTo>
                    <a:pt x="638556" y="1060704"/>
                  </a:lnTo>
                  <a:lnTo>
                    <a:pt x="653796" y="1075182"/>
                  </a:lnTo>
                  <a:lnTo>
                    <a:pt x="701040" y="1115568"/>
                  </a:lnTo>
                  <a:lnTo>
                    <a:pt x="717042" y="1128522"/>
                  </a:lnTo>
                  <a:lnTo>
                    <a:pt x="732282" y="1141476"/>
                  </a:lnTo>
                  <a:lnTo>
                    <a:pt x="763524" y="1165098"/>
                  </a:lnTo>
                  <a:lnTo>
                    <a:pt x="779526" y="1176528"/>
                  </a:lnTo>
                  <a:lnTo>
                    <a:pt x="810006" y="1199388"/>
                  </a:lnTo>
                  <a:lnTo>
                    <a:pt x="841248" y="1220724"/>
                  </a:lnTo>
                  <a:lnTo>
                    <a:pt x="872490" y="1241298"/>
                  </a:lnTo>
                  <a:lnTo>
                    <a:pt x="934974" y="1280922"/>
                  </a:lnTo>
                  <a:lnTo>
                    <a:pt x="966216" y="1299972"/>
                  </a:lnTo>
                  <a:lnTo>
                    <a:pt x="996696" y="1319022"/>
                  </a:lnTo>
                  <a:lnTo>
                    <a:pt x="1011936" y="1294638"/>
                  </a:lnTo>
                  <a:close/>
                </a:path>
                <a:path w="1066800" h="4285615">
                  <a:moveTo>
                    <a:pt x="1014222" y="2058924"/>
                  </a:moveTo>
                  <a:lnTo>
                    <a:pt x="982980" y="2029206"/>
                  </a:lnTo>
                  <a:lnTo>
                    <a:pt x="921258" y="1969008"/>
                  </a:lnTo>
                  <a:lnTo>
                    <a:pt x="890778" y="1937766"/>
                  </a:lnTo>
                  <a:lnTo>
                    <a:pt x="829056" y="1872996"/>
                  </a:lnTo>
                  <a:lnTo>
                    <a:pt x="783336" y="1820418"/>
                  </a:lnTo>
                  <a:lnTo>
                    <a:pt x="768096" y="1802130"/>
                  </a:lnTo>
                  <a:lnTo>
                    <a:pt x="752094" y="1783842"/>
                  </a:lnTo>
                  <a:lnTo>
                    <a:pt x="706374" y="1724406"/>
                  </a:lnTo>
                  <a:lnTo>
                    <a:pt x="691134" y="1703832"/>
                  </a:lnTo>
                  <a:lnTo>
                    <a:pt x="675894" y="1681734"/>
                  </a:lnTo>
                  <a:lnTo>
                    <a:pt x="659892" y="1659636"/>
                  </a:lnTo>
                  <a:lnTo>
                    <a:pt x="629412" y="1613916"/>
                  </a:lnTo>
                  <a:lnTo>
                    <a:pt x="567690" y="1512570"/>
                  </a:lnTo>
                  <a:lnTo>
                    <a:pt x="537210" y="1456944"/>
                  </a:lnTo>
                  <a:lnTo>
                    <a:pt x="506730" y="1397508"/>
                  </a:lnTo>
                  <a:lnTo>
                    <a:pt x="490728" y="1366266"/>
                  </a:lnTo>
                  <a:lnTo>
                    <a:pt x="475488" y="1335024"/>
                  </a:lnTo>
                  <a:lnTo>
                    <a:pt x="460248" y="1302258"/>
                  </a:lnTo>
                  <a:lnTo>
                    <a:pt x="445008" y="1268730"/>
                  </a:lnTo>
                  <a:lnTo>
                    <a:pt x="429006" y="1234440"/>
                  </a:lnTo>
                  <a:lnTo>
                    <a:pt x="398526" y="1163574"/>
                  </a:lnTo>
                  <a:lnTo>
                    <a:pt x="367284" y="1089660"/>
                  </a:lnTo>
                  <a:lnTo>
                    <a:pt x="336804" y="1013460"/>
                  </a:lnTo>
                  <a:lnTo>
                    <a:pt x="305562" y="934212"/>
                  </a:lnTo>
                  <a:lnTo>
                    <a:pt x="243840" y="771144"/>
                  </a:lnTo>
                  <a:lnTo>
                    <a:pt x="212598" y="686562"/>
                  </a:lnTo>
                  <a:lnTo>
                    <a:pt x="150876" y="514350"/>
                  </a:lnTo>
                  <a:lnTo>
                    <a:pt x="120396" y="425958"/>
                  </a:lnTo>
                  <a:lnTo>
                    <a:pt x="89154" y="337566"/>
                  </a:lnTo>
                  <a:lnTo>
                    <a:pt x="27432" y="159258"/>
                  </a:lnTo>
                  <a:lnTo>
                    <a:pt x="0" y="169164"/>
                  </a:lnTo>
                  <a:lnTo>
                    <a:pt x="62484" y="347472"/>
                  </a:lnTo>
                  <a:lnTo>
                    <a:pt x="92964" y="435864"/>
                  </a:lnTo>
                  <a:lnTo>
                    <a:pt x="124206" y="523494"/>
                  </a:lnTo>
                  <a:lnTo>
                    <a:pt x="155448" y="610362"/>
                  </a:lnTo>
                  <a:lnTo>
                    <a:pt x="185928" y="696468"/>
                  </a:lnTo>
                  <a:lnTo>
                    <a:pt x="247650" y="863346"/>
                  </a:lnTo>
                  <a:lnTo>
                    <a:pt x="278892" y="944880"/>
                  </a:lnTo>
                  <a:lnTo>
                    <a:pt x="310134" y="1023366"/>
                  </a:lnTo>
                  <a:lnTo>
                    <a:pt x="341376" y="1100328"/>
                  </a:lnTo>
                  <a:lnTo>
                    <a:pt x="371856" y="1174242"/>
                  </a:lnTo>
                  <a:lnTo>
                    <a:pt x="403098" y="1245870"/>
                  </a:lnTo>
                  <a:lnTo>
                    <a:pt x="434340" y="1313688"/>
                  </a:lnTo>
                  <a:lnTo>
                    <a:pt x="449580" y="1347216"/>
                  </a:lnTo>
                  <a:lnTo>
                    <a:pt x="465582" y="1379220"/>
                  </a:lnTo>
                  <a:lnTo>
                    <a:pt x="480822" y="1410462"/>
                  </a:lnTo>
                  <a:lnTo>
                    <a:pt x="496062" y="1440942"/>
                  </a:lnTo>
                  <a:lnTo>
                    <a:pt x="512064" y="1469898"/>
                  </a:lnTo>
                  <a:lnTo>
                    <a:pt x="527304" y="1498854"/>
                  </a:lnTo>
                  <a:lnTo>
                    <a:pt x="543306" y="1526286"/>
                  </a:lnTo>
                  <a:lnTo>
                    <a:pt x="589788" y="1604772"/>
                  </a:lnTo>
                  <a:lnTo>
                    <a:pt x="636270" y="1675638"/>
                  </a:lnTo>
                  <a:lnTo>
                    <a:pt x="667512" y="1719834"/>
                  </a:lnTo>
                  <a:lnTo>
                    <a:pt x="698754" y="1761744"/>
                  </a:lnTo>
                  <a:lnTo>
                    <a:pt x="714756" y="1781556"/>
                  </a:lnTo>
                  <a:lnTo>
                    <a:pt x="729996" y="1801368"/>
                  </a:lnTo>
                  <a:lnTo>
                    <a:pt x="776478" y="1856994"/>
                  </a:lnTo>
                  <a:lnTo>
                    <a:pt x="792480" y="1874520"/>
                  </a:lnTo>
                  <a:lnTo>
                    <a:pt x="807720" y="1892046"/>
                  </a:lnTo>
                  <a:lnTo>
                    <a:pt x="823722" y="1908810"/>
                  </a:lnTo>
                  <a:lnTo>
                    <a:pt x="838962" y="1925574"/>
                  </a:lnTo>
                  <a:lnTo>
                    <a:pt x="854964" y="1941576"/>
                  </a:lnTo>
                  <a:lnTo>
                    <a:pt x="870204" y="1957578"/>
                  </a:lnTo>
                  <a:lnTo>
                    <a:pt x="901446" y="1988820"/>
                  </a:lnTo>
                  <a:lnTo>
                    <a:pt x="932688" y="2019300"/>
                  </a:lnTo>
                  <a:lnTo>
                    <a:pt x="963168" y="2049780"/>
                  </a:lnTo>
                  <a:lnTo>
                    <a:pt x="994410" y="2079498"/>
                  </a:lnTo>
                  <a:lnTo>
                    <a:pt x="1014222" y="2058924"/>
                  </a:lnTo>
                  <a:close/>
                </a:path>
                <a:path w="1066800" h="4285615">
                  <a:moveTo>
                    <a:pt x="1066800" y="2823210"/>
                  </a:moveTo>
                  <a:lnTo>
                    <a:pt x="1006602" y="2758440"/>
                  </a:lnTo>
                  <a:lnTo>
                    <a:pt x="946404" y="2692146"/>
                  </a:lnTo>
                  <a:lnTo>
                    <a:pt x="931926" y="2674620"/>
                  </a:lnTo>
                  <a:lnTo>
                    <a:pt x="886206" y="2622042"/>
                  </a:lnTo>
                  <a:lnTo>
                    <a:pt x="871728" y="2602992"/>
                  </a:lnTo>
                  <a:lnTo>
                    <a:pt x="856488" y="2584704"/>
                  </a:lnTo>
                  <a:lnTo>
                    <a:pt x="841248" y="2564892"/>
                  </a:lnTo>
                  <a:lnTo>
                    <a:pt x="826770" y="2545080"/>
                  </a:lnTo>
                  <a:lnTo>
                    <a:pt x="811530" y="2525268"/>
                  </a:lnTo>
                  <a:lnTo>
                    <a:pt x="796290" y="2504694"/>
                  </a:lnTo>
                  <a:lnTo>
                    <a:pt x="766572" y="2461260"/>
                  </a:lnTo>
                  <a:lnTo>
                    <a:pt x="721614" y="2391918"/>
                  </a:lnTo>
                  <a:lnTo>
                    <a:pt x="691134" y="2341626"/>
                  </a:lnTo>
                  <a:lnTo>
                    <a:pt x="646176" y="2260854"/>
                  </a:lnTo>
                  <a:lnTo>
                    <a:pt x="631698" y="2231898"/>
                  </a:lnTo>
                  <a:lnTo>
                    <a:pt x="616458" y="2202942"/>
                  </a:lnTo>
                  <a:lnTo>
                    <a:pt x="585978" y="2140458"/>
                  </a:lnTo>
                  <a:lnTo>
                    <a:pt x="571500" y="2107692"/>
                  </a:lnTo>
                  <a:lnTo>
                    <a:pt x="556260" y="2074164"/>
                  </a:lnTo>
                  <a:lnTo>
                    <a:pt x="541020" y="2039874"/>
                  </a:lnTo>
                  <a:lnTo>
                    <a:pt x="525780" y="2004822"/>
                  </a:lnTo>
                  <a:lnTo>
                    <a:pt x="511302" y="1968246"/>
                  </a:lnTo>
                  <a:lnTo>
                    <a:pt x="480822" y="1893570"/>
                  </a:lnTo>
                  <a:lnTo>
                    <a:pt x="465582" y="1854708"/>
                  </a:lnTo>
                  <a:lnTo>
                    <a:pt x="405384" y="1692402"/>
                  </a:lnTo>
                  <a:lnTo>
                    <a:pt x="345186" y="1520190"/>
                  </a:lnTo>
                  <a:lnTo>
                    <a:pt x="314706" y="1430274"/>
                  </a:lnTo>
                  <a:lnTo>
                    <a:pt x="254508" y="1246632"/>
                  </a:lnTo>
                  <a:lnTo>
                    <a:pt x="224790" y="1152906"/>
                  </a:lnTo>
                  <a:lnTo>
                    <a:pt x="163830" y="962406"/>
                  </a:lnTo>
                  <a:lnTo>
                    <a:pt x="151701" y="923594"/>
                  </a:lnTo>
                  <a:lnTo>
                    <a:pt x="120396" y="772668"/>
                  </a:lnTo>
                  <a:lnTo>
                    <a:pt x="89916" y="620268"/>
                  </a:lnTo>
                  <a:lnTo>
                    <a:pt x="27432" y="313944"/>
                  </a:lnTo>
                  <a:lnTo>
                    <a:pt x="0" y="319278"/>
                  </a:lnTo>
                  <a:lnTo>
                    <a:pt x="14541" y="392734"/>
                  </a:lnTo>
                  <a:lnTo>
                    <a:pt x="0" y="395478"/>
                  </a:lnTo>
                  <a:lnTo>
                    <a:pt x="30480" y="577596"/>
                  </a:lnTo>
                  <a:lnTo>
                    <a:pt x="61722" y="758952"/>
                  </a:lnTo>
                  <a:lnTo>
                    <a:pt x="92202" y="939546"/>
                  </a:lnTo>
                  <a:lnTo>
                    <a:pt x="123444" y="1118616"/>
                  </a:lnTo>
                  <a:lnTo>
                    <a:pt x="154686" y="1296162"/>
                  </a:lnTo>
                  <a:lnTo>
                    <a:pt x="185166" y="1471422"/>
                  </a:lnTo>
                  <a:lnTo>
                    <a:pt x="201168" y="1557528"/>
                  </a:lnTo>
                  <a:lnTo>
                    <a:pt x="216408" y="1643634"/>
                  </a:lnTo>
                  <a:lnTo>
                    <a:pt x="231648" y="1728216"/>
                  </a:lnTo>
                  <a:lnTo>
                    <a:pt x="247650" y="1812036"/>
                  </a:lnTo>
                  <a:lnTo>
                    <a:pt x="278130" y="1977390"/>
                  </a:lnTo>
                  <a:lnTo>
                    <a:pt x="294132" y="2058162"/>
                  </a:lnTo>
                  <a:lnTo>
                    <a:pt x="309372" y="2138172"/>
                  </a:lnTo>
                  <a:lnTo>
                    <a:pt x="324612" y="2216658"/>
                  </a:lnTo>
                  <a:lnTo>
                    <a:pt x="340614" y="2294382"/>
                  </a:lnTo>
                  <a:lnTo>
                    <a:pt x="355854" y="2370582"/>
                  </a:lnTo>
                  <a:lnTo>
                    <a:pt x="371094" y="2445258"/>
                  </a:lnTo>
                  <a:lnTo>
                    <a:pt x="387096" y="2518410"/>
                  </a:lnTo>
                  <a:lnTo>
                    <a:pt x="417576" y="2660904"/>
                  </a:lnTo>
                  <a:lnTo>
                    <a:pt x="433578" y="2729484"/>
                  </a:lnTo>
                  <a:lnTo>
                    <a:pt x="448818" y="2796540"/>
                  </a:lnTo>
                  <a:lnTo>
                    <a:pt x="464058" y="2862072"/>
                  </a:lnTo>
                  <a:lnTo>
                    <a:pt x="480060" y="2925318"/>
                  </a:lnTo>
                  <a:lnTo>
                    <a:pt x="495300" y="2987040"/>
                  </a:lnTo>
                  <a:lnTo>
                    <a:pt x="510540" y="3047238"/>
                  </a:lnTo>
                  <a:lnTo>
                    <a:pt x="526542" y="3105150"/>
                  </a:lnTo>
                  <a:lnTo>
                    <a:pt x="541782" y="3161538"/>
                  </a:lnTo>
                  <a:lnTo>
                    <a:pt x="557022" y="3215640"/>
                  </a:lnTo>
                  <a:lnTo>
                    <a:pt x="588264" y="3320034"/>
                  </a:lnTo>
                  <a:lnTo>
                    <a:pt x="603504" y="3369564"/>
                  </a:lnTo>
                  <a:lnTo>
                    <a:pt x="634746" y="3464814"/>
                  </a:lnTo>
                  <a:lnTo>
                    <a:pt x="649986" y="3510534"/>
                  </a:lnTo>
                  <a:lnTo>
                    <a:pt x="681228" y="3597402"/>
                  </a:lnTo>
                  <a:lnTo>
                    <a:pt x="712470" y="3679698"/>
                  </a:lnTo>
                  <a:lnTo>
                    <a:pt x="727710" y="3719322"/>
                  </a:lnTo>
                  <a:lnTo>
                    <a:pt x="758952" y="3795522"/>
                  </a:lnTo>
                  <a:lnTo>
                    <a:pt x="774192" y="3832098"/>
                  </a:lnTo>
                  <a:lnTo>
                    <a:pt x="790194" y="3867912"/>
                  </a:lnTo>
                  <a:lnTo>
                    <a:pt x="805434" y="3902964"/>
                  </a:lnTo>
                  <a:lnTo>
                    <a:pt x="836676" y="3971544"/>
                  </a:lnTo>
                  <a:lnTo>
                    <a:pt x="898398" y="4101084"/>
                  </a:lnTo>
                  <a:lnTo>
                    <a:pt x="929640" y="4163568"/>
                  </a:lnTo>
                  <a:lnTo>
                    <a:pt x="960882" y="4224528"/>
                  </a:lnTo>
                  <a:lnTo>
                    <a:pt x="991362" y="4285488"/>
                  </a:lnTo>
                  <a:lnTo>
                    <a:pt x="1017270" y="4272534"/>
                  </a:lnTo>
                  <a:lnTo>
                    <a:pt x="986028" y="4211574"/>
                  </a:lnTo>
                  <a:lnTo>
                    <a:pt x="924306" y="4088130"/>
                  </a:lnTo>
                  <a:lnTo>
                    <a:pt x="893826" y="4024884"/>
                  </a:lnTo>
                  <a:lnTo>
                    <a:pt x="862584" y="3959352"/>
                  </a:lnTo>
                  <a:lnTo>
                    <a:pt x="831342" y="3891534"/>
                  </a:lnTo>
                  <a:lnTo>
                    <a:pt x="800862" y="3821430"/>
                  </a:lnTo>
                  <a:lnTo>
                    <a:pt x="785622" y="3784854"/>
                  </a:lnTo>
                  <a:lnTo>
                    <a:pt x="769620" y="3747516"/>
                  </a:lnTo>
                  <a:lnTo>
                    <a:pt x="754380" y="3709416"/>
                  </a:lnTo>
                  <a:lnTo>
                    <a:pt x="707898" y="3587496"/>
                  </a:lnTo>
                  <a:lnTo>
                    <a:pt x="692658" y="3544824"/>
                  </a:lnTo>
                  <a:lnTo>
                    <a:pt x="677418" y="3501390"/>
                  </a:lnTo>
                  <a:lnTo>
                    <a:pt x="662178" y="3455670"/>
                  </a:lnTo>
                  <a:lnTo>
                    <a:pt x="646176" y="3409188"/>
                  </a:lnTo>
                  <a:lnTo>
                    <a:pt x="630936" y="3361182"/>
                  </a:lnTo>
                  <a:lnTo>
                    <a:pt x="615696" y="3311652"/>
                  </a:lnTo>
                  <a:lnTo>
                    <a:pt x="600456" y="3260598"/>
                  </a:lnTo>
                  <a:lnTo>
                    <a:pt x="584454" y="3208020"/>
                  </a:lnTo>
                  <a:lnTo>
                    <a:pt x="569214" y="3153918"/>
                  </a:lnTo>
                  <a:lnTo>
                    <a:pt x="553974" y="3097530"/>
                  </a:lnTo>
                  <a:lnTo>
                    <a:pt x="538734" y="3039618"/>
                  </a:lnTo>
                  <a:lnTo>
                    <a:pt x="522732" y="2980182"/>
                  </a:lnTo>
                  <a:lnTo>
                    <a:pt x="507492" y="2918460"/>
                  </a:lnTo>
                  <a:lnTo>
                    <a:pt x="476250" y="2789682"/>
                  </a:lnTo>
                  <a:lnTo>
                    <a:pt x="461010" y="2723388"/>
                  </a:lnTo>
                  <a:lnTo>
                    <a:pt x="430530" y="2583942"/>
                  </a:lnTo>
                  <a:lnTo>
                    <a:pt x="414528" y="2512314"/>
                  </a:lnTo>
                  <a:lnTo>
                    <a:pt x="399288" y="2439162"/>
                  </a:lnTo>
                  <a:lnTo>
                    <a:pt x="384048" y="2364486"/>
                  </a:lnTo>
                  <a:lnTo>
                    <a:pt x="368046" y="2288286"/>
                  </a:lnTo>
                  <a:lnTo>
                    <a:pt x="352806" y="2211324"/>
                  </a:lnTo>
                  <a:lnTo>
                    <a:pt x="337566" y="2132838"/>
                  </a:lnTo>
                  <a:lnTo>
                    <a:pt x="321564" y="2052828"/>
                  </a:lnTo>
                  <a:lnTo>
                    <a:pt x="306324" y="1972056"/>
                  </a:lnTo>
                  <a:lnTo>
                    <a:pt x="291084" y="1889760"/>
                  </a:lnTo>
                  <a:lnTo>
                    <a:pt x="275082" y="1806702"/>
                  </a:lnTo>
                  <a:lnTo>
                    <a:pt x="259842" y="1722882"/>
                  </a:lnTo>
                  <a:lnTo>
                    <a:pt x="229362" y="1552956"/>
                  </a:lnTo>
                  <a:lnTo>
                    <a:pt x="213360" y="1466088"/>
                  </a:lnTo>
                  <a:lnTo>
                    <a:pt x="151638" y="1114044"/>
                  </a:lnTo>
                  <a:lnTo>
                    <a:pt x="120396" y="934974"/>
                  </a:lnTo>
                  <a:lnTo>
                    <a:pt x="114731" y="901458"/>
                  </a:lnTo>
                  <a:lnTo>
                    <a:pt x="123240" y="928687"/>
                  </a:lnTo>
                  <a:lnTo>
                    <a:pt x="123444" y="929640"/>
                  </a:lnTo>
                  <a:lnTo>
                    <a:pt x="154686" y="1078992"/>
                  </a:lnTo>
                  <a:lnTo>
                    <a:pt x="185166" y="1226820"/>
                  </a:lnTo>
                  <a:lnTo>
                    <a:pt x="216408" y="1371600"/>
                  </a:lnTo>
                  <a:lnTo>
                    <a:pt x="231648" y="1443228"/>
                  </a:lnTo>
                  <a:lnTo>
                    <a:pt x="247650" y="1514094"/>
                  </a:lnTo>
                  <a:lnTo>
                    <a:pt x="278130" y="1653540"/>
                  </a:lnTo>
                  <a:lnTo>
                    <a:pt x="294132" y="1721358"/>
                  </a:lnTo>
                  <a:lnTo>
                    <a:pt x="309372" y="1789176"/>
                  </a:lnTo>
                  <a:lnTo>
                    <a:pt x="324612" y="1855470"/>
                  </a:lnTo>
                  <a:lnTo>
                    <a:pt x="340614" y="1921002"/>
                  </a:lnTo>
                  <a:lnTo>
                    <a:pt x="371094" y="2048256"/>
                  </a:lnTo>
                  <a:lnTo>
                    <a:pt x="387096" y="2109978"/>
                  </a:lnTo>
                  <a:lnTo>
                    <a:pt x="417576" y="2229612"/>
                  </a:lnTo>
                  <a:lnTo>
                    <a:pt x="433578" y="2287524"/>
                  </a:lnTo>
                  <a:lnTo>
                    <a:pt x="464058" y="2399538"/>
                  </a:lnTo>
                  <a:lnTo>
                    <a:pt x="480060" y="2452878"/>
                  </a:lnTo>
                  <a:lnTo>
                    <a:pt x="495300" y="2505456"/>
                  </a:lnTo>
                  <a:lnTo>
                    <a:pt x="510540" y="2555748"/>
                  </a:lnTo>
                  <a:lnTo>
                    <a:pt x="541782" y="2651760"/>
                  </a:lnTo>
                  <a:lnTo>
                    <a:pt x="588264" y="2785872"/>
                  </a:lnTo>
                  <a:lnTo>
                    <a:pt x="604266" y="2827782"/>
                  </a:lnTo>
                  <a:lnTo>
                    <a:pt x="619506" y="2868930"/>
                  </a:lnTo>
                  <a:lnTo>
                    <a:pt x="634746" y="2908554"/>
                  </a:lnTo>
                  <a:lnTo>
                    <a:pt x="650748" y="2946654"/>
                  </a:lnTo>
                  <a:lnTo>
                    <a:pt x="665988" y="2983992"/>
                  </a:lnTo>
                  <a:lnTo>
                    <a:pt x="697230" y="3055620"/>
                  </a:lnTo>
                  <a:lnTo>
                    <a:pt x="712470" y="3089910"/>
                  </a:lnTo>
                  <a:lnTo>
                    <a:pt x="743712" y="3155442"/>
                  </a:lnTo>
                  <a:lnTo>
                    <a:pt x="759714" y="3187446"/>
                  </a:lnTo>
                  <a:lnTo>
                    <a:pt x="774954" y="3218688"/>
                  </a:lnTo>
                  <a:lnTo>
                    <a:pt x="836676" y="3336036"/>
                  </a:lnTo>
                  <a:lnTo>
                    <a:pt x="867918" y="3390900"/>
                  </a:lnTo>
                  <a:lnTo>
                    <a:pt x="899160" y="3445002"/>
                  </a:lnTo>
                  <a:lnTo>
                    <a:pt x="930402" y="3497580"/>
                  </a:lnTo>
                  <a:lnTo>
                    <a:pt x="960882" y="3549396"/>
                  </a:lnTo>
                  <a:lnTo>
                    <a:pt x="992124" y="3600450"/>
                  </a:lnTo>
                  <a:lnTo>
                    <a:pt x="1016508" y="3585972"/>
                  </a:lnTo>
                  <a:lnTo>
                    <a:pt x="986028" y="3534918"/>
                  </a:lnTo>
                  <a:lnTo>
                    <a:pt x="954786" y="3483102"/>
                  </a:lnTo>
                  <a:lnTo>
                    <a:pt x="923544" y="3430524"/>
                  </a:lnTo>
                  <a:lnTo>
                    <a:pt x="861822" y="3322320"/>
                  </a:lnTo>
                  <a:lnTo>
                    <a:pt x="831342" y="3265170"/>
                  </a:lnTo>
                  <a:lnTo>
                    <a:pt x="800100" y="3205734"/>
                  </a:lnTo>
                  <a:lnTo>
                    <a:pt x="769620" y="3143250"/>
                  </a:lnTo>
                  <a:lnTo>
                    <a:pt x="739140" y="3077718"/>
                  </a:lnTo>
                  <a:lnTo>
                    <a:pt x="723138" y="3044190"/>
                  </a:lnTo>
                  <a:lnTo>
                    <a:pt x="707898" y="3009138"/>
                  </a:lnTo>
                  <a:lnTo>
                    <a:pt x="692658" y="2973324"/>
                  </a:lnTo>
                  <a:lnTo>
                    <a:pt x="677418" y="2935986"/>
                  </a:lnTo>
                  <a:lnTo>
                    <a:pt x="661416" y="2897886"/>
                  </a:lnTo>
                  <a:lnTo>
                    <a:pt x="646176" y="2858262"/>
                  </a:lnTo>
                  <a:lnTo>
                    <a:pt x="630936" y="2817876"/>
                  </a:lnTo>
                  <a:lnTo>
                    <a:pt x="599694" y="2733294"/>
                  </a:lnTo>
                  <a:lnTo>
                    <a:pt x="584454" y="2689098"/>
                  </a:lnTo>
                  <a:lnTo>
                    <a:pt x="569214" y="2643378"/>
                  </a:lnTo>
                  <a:lnTo>
                    <a:pt x="537972" y="2547366"/>
                  </a:lnTo>
                  <a:lnTo>
                    <a:pt x="522732" y="2497074"/>
                  </a:lnTo>
                  <a:lnTo>
                    <a:pt x="507492" y="2445258"/>
                  </a:lnTo>
                  <a:lnTo>
                    <a:pt x="491490" y="2391918"/>
                  </a:lnTo>
                  <a:lnTo>
                    <a:pt x="476250" y="2336292"/>
                  </a:lnTo>
                  <a:lnTo>
                    <a:pt x="429768" y="2163318"/>
                  </a:lnTo>
                  <a:lnTo>
                    <a:pt x="414528" y="2103120"/>
                  </a:lnTo>
                  <a:lnTo>
                    <a:pt x="399288" y="2041398"/>
                  </a:lnTo>
                  <a:lnTo>
                    <a:pt x="383286" y="1978152"/>
                  </a:lnTo>
                  <a:lnTo>
                    <a:pt x="368046" y="1914144"/>
                  </a:lnTo>
                  <a:lnTo>
                    <a:pt x="337566" y="1782318"/>
                  </a:lnTo>
                  <a:lnTo>
                    <a:pt x="321564" y="1715262"/>
                  </a:lnTo>
                  <a:lnTo>
                    <a:pt x="306324" y="1647444"/>
                  </a:lnTo>
                  <a:lnTo>
                    <a:pt x="291084" y="1578102"/>
                  </a:lnTo>
                  <a:lnTo>
                    <a:pt x="275082" y="1507998"/>
                  </a:lnTo>
                  <a:lnTo>
                    <a:pt x="244602" y="1365504"/>
                  </a:lnTo>
                  <a:lnTo>
                    <a:pt x="213360" y="1220724"/>
                  </a:lnTo>
                  <a:lnTo>
                    <a:pt x="208140" y="1195578"/>
                  </a:lnTo>
                  <a:lnTo>
                    <a:pt x="227076" y="1255776"/>
                  </a:lnTo>
                  <a:lnTo>
                    <a:pt x="317754" y="1529334"/>
                  </a:lnTo>
                  <a:lnTo>
                    <a:pt x="348234" y="1616202"/>
                  </a:lnTo>
                  <a:lnTo>
                    <a:pt x="378714" y="1701546"/>
                  </a:lnTo>
                  <a:lnTo>
                    <a:pt x="409194" y="1784604"/>
                  </a:lnTo>
                  <a:lnTo>
                    <a:pt x="438912" y="1864614"/>
                  </a:lnTo>
                  <a:lnTo>
                    <a:pt x="454152" y="1903476"/>
                  </a:lnTo>
                  <a:lnTo>
                    <a:pt x="469392" y="1941576"/>
                  </a:lnTo>
                  <a:lnTo>
                    <a:pt x="484632" y="1978914"/>
                  </a:lnTo>
                  <a:lnTo>
                    <a:pt x="499872" y="2015490"/>
                  </a:lnTo>
                  <a:lnTo>
                    <a:pt x="515112" y="2051304"/>
                  </a:lnTo>
                  <a:lnTo>
                    <a:pt x="560070" y="2152650"/>
                  </a:lnTo>
                  <a:lnTo>
                    <a:pt x="590550" y="2215134"/>
                  </a:lnTo>
                  <a:lnTo>
                    <a:pt x="621030" y="2273808"/>
                  </a:lnTo>
                  <a:lnTo>
                    <a:pt x="651510" y="2329434"/>
                  </a:lnTo>
                  <a:lnTo>
                    <a:pt x="681990" y="2382012"/>
                  </a:lnTo>
                  <a:lnTo>
                    <a:pt x="712470" y="2430780"/>
                  </a:lnTo>
                  <a:lnTo>
                    <a:pt x="742950" y="2477262"/>
                  </a:lnTo>
                  <a:lnTo>
                    <a:pt x="788670" y="2542032"/>
                  </a:lnTo>
                  <a:lnTo>
                    <a:pt x="848868" y="2621280"/>
                  </a:lnTo>
                  <a:lnTo>
                    <a:pt x="894588" y="2676144"/>
                  </a:lnTo>
                  <a:lnTo>
                    <a:pt x="925068" y="2711196"/>
                  </a:lnTo>
                  <a:lnTo>
                    <a:pt x="955548" y="2744724"/>
                  </a:lnTo>
                  <a:lnTo>
                    <a:pt x="986028" y="2777490"/>
                  </a:lnTo>
                  <a:lnTo>
                    <a:pt x="1015746" y="2810256"/>
                  </a:lnTo>
                  <a:lnTo>
                    <a:pt x="1046226" y="2842260"/>
                  </a:lnTo>
                  <a:lnTo>
                    <a:pt x="1066800" y="282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b="1" spc="-95" dirty="0">
                <a:latin typeface="Trebuchet MS"/>
                <a:cs typeface="Trebuchet MS"/>
              </a:rPr>
              <a:t>開始使用</a:t>
            </a:r>
            <a:r>
              <a:rPr lang="en-US" altLang="zh-TW" b="1" spc="-95" dirty="0" smtClean="0">
                <a:latin typeface="Trebuchet MS"/>
                <a:cs typeface="Trebuchet MS"/>
              </a:rPr>
              <a:t>Weka</a:t>
            </a:r>
            <a:endParaRPr lang="en-US" altLang="zh-TW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21536" y="2577083"/>
            <a:ext cx="3382010" cy="3823970"/>
            <a:chOff x="1621536" y="2577083"/>
            <a:chExt cx="3382010" cy="3823970"/>
          </a:xfrm>
        </p:grpSpPr>
        <p:sp>
          <p:nvSpPr>
            <p:cNvPr id="9" name="object 9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6014" y="36515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21536" y="3637025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6014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1536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36014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90056" y="2581909"/>
            <a:ext cx="2044700" cy="37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105" dirty="0">
                <a:latin typeface="Trebuchet MS"/>
                <a:cs typeface="Trebuchet MS"/>
              </a:rPr>
              <a:t>Evaluation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  <a:spcBef>
                <a:spcPts val="5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64935" y="1901951"/>
            <a:ext cx="3991610" cy="397510"/>
            <a:chOff x="5964935" y="1901951"/>
            <a:chExt cx="3991610" cy="397510"/>
          </a:xfrm>
        </p:grpSpPr>
        <p:sp>
          <p:nvSpPr>
            <p:cNvPr id="18" name="object 18"/>
            <p:cNvSpPr/>
            <p:nvPr/>
          </p:nvSpPr>
          <p:spPr>
            <a:xfrm>
              <a:off x="5979413" y="1916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399" y="368045"/>
                  </a:moveTo>
                  <a:lnTo>
                    <a:pt x="3962399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399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64935" y="1901951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6" y="397001"/>
                  </a:moveTo>
                  <a:lnTo>
                    <a:pt x="3991356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5"/>
                  </a:lnTo>
                  <a:lnTo>
                    <a:pt x="28955" y="14478"/>
                  </a:lnTo>
                  <a:lnTo>
                    <a:pt x="28955" y="28955"/>
                  </a:lnTo>
                  <a:lnTo>
                    <a:pt x="3962399" y="28955"/>
                  </a:lnTo>
                  <a:lnTo>
                    <a:pt x="3962399" y="14477"/>
                  </a:lnTo>
                  <a:lnTo>
                    <a:pt x="3976878" y="28955"/>
                  </a:lnTo>
                  <a:lnTo>
                    <a:pt x="3976878" y="397001"/>
                  </a:lnTo>
                  <a:lnTo>
                    <a:pt x="3991356" y="397001"/>
                  </a:lnTo>
                  <a:close/>
                </a:path>
                <a:path w="3991609" h="397510">
                  <a:moveTo>
                    <a:pt x="28955" y="28955"/>
                  </a:moveTo>
                  <a:lnTo>
                    <a:pt x="28955" y="14478"/>
                  </a:lnTo>
                  <a:lnTo>
                    <a:pt x="14477" y="28955"/>
                  </a:lnTo>
                  <a:lnTo>
                    <a:pt x="28955" y="28955"/>
                  </a:lnTo>
                  <a:close/>
                </a:path>
                <a:path w="3991609" h="397510">
                  <a:moveTo>
                    <a:pt x="28955" y="368807"/>
                  </a:moveTo>
                  <a:lnTo>
                    <a:pt x="28955" y="28955"/>
                  </a:lnTo>
                  <a:lnTo>
                    <a:pt x="14477" y="28955"/>
                  </a:lnTo>
                  <a:lnTo>
                    <a:pt x="14477" y="368807"/>
                  </a:lnTo>
                  <a:lnTo>
                    <a:pt x="28955" y="368807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14477" y="368807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399" y="397001"/>
                  </a:lnTo>
                  <a:lnTo>
                    <a:pt x="3962399" y="382523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7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5"/>
                  </a:moveTo>
                  <a:lnTo>
                    <a:pt x="3962399" y="14477"/>
                  </a:lnTo>
                  <a:lnTo>
                    <a:pt x="3962399" y="28955"/>
                  </a:lnTo>
                  <a:lnTo>
                    <a:pt x="3976878" y="28955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3976878" y="28955"/>
                  </a:lnTo>
                  <a:lnTo>
                    <a:pt x="3962399" y="28955"/>
                  </a:lnTo>
                  <a:lnTo>
                    <a:pt x="3962399" y="368807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7"/>
                  </a:lnTo>
                  <a:lnTo>
                    <a:pt x="3962399" y="382523"/>
                  </a:lnTo>
                  <a:lnTo>
                    <a:pt x="3962399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79414" y="1916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1.1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b="1" spc="-100" dirty="0">
                <a:latin typeface="Trebuchet MS"/>
                <a:cs typeface="Trebuchet MS"/>
              </a:rPr>
              <a:t>介紹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64935" y="2663951"/>
            <a:ext cx="3991610" cy="397510"/>
            <a:chOff x="5964935" y="2663951"/>
            <a:chExt cx="3991610" cy="397510"/>
          </a:xfrm>
        </p:grpSpPr>
        <p:sp>
          <p:nvSpPr>
            <p:cNvPr id="22" name="object 22"/>
            <p:cNvSpPr/>
            <p:nvPr/>
          </p:nvSpPr>
          <p:spPr>
            <a:xfrm>
              <a:off x="5979413" y="2678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399" y="368045"/>
                  </a:moveTo>
                  <a:lnTo>
                    <a:pt x="3962399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399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64935" y="2663951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6" y="397001"/>
                  </a:moveTo>
                  <a:lnTo>
                    <a:pt x="3991356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5"/>
                  </a:lnTo>
                  <a:lnTo>
                    <a:pt x="28955" y="14478"/>
                  </a:lnTo>
                  <a:lnTo>
                    <a:pt x="28955" y="28955"/>
                  </a:lnTo>
                  <a:lnTo>
                    <a:pt x="3962399" y="28955"/>
                  </a:lnTo>
                  <a:lnTo>
                    <a:pt x="3962399" y="14477"/>
                  </a:lnTo>
                  <a:lnTo>
                    <a:pt x="3976878" y="28955"/>
                  </a:lnTo>
                  <a:lnTo>
                    <a:pt x="3976878" y="397001"/>
                  </a:lnTo>
                  <a:lnTo>
                    <a:pt x="3991356" y="397001"/>
                  </a:lnTo>
                  <a:close/>
                </a:path>
                <a:path w="3991609" h="397510">
                  <a:moveTo>
                    <a:pt x="28955" y="28955"/>
                  </a:moveTo>
                  <a:lnTo>
                    <a:pt x="28955" y="14478"/>
                  </a:lnTo>
                  <a:lnTo>
                    <a:pt x="14477" y="28955"/>
                  </a:lnTo>
                  <a:lnTo>
                    <a:pt x="28955" y="28955"/>
                  </a:lnTo>
                  <a:close/>
                </a:path>
                <a:path w="3991609" h="397510">
                  <a:moveTo>
                    <a:pt x="28955" y="368807"/>
                  </a:moveTo>
                  <a:lnTo>
                    <a:pt x="28955" y="28955"/>
                  </a:lnTo>
                  <a:lnTo>
                    <a:pt x="14477" y="28955"/>
                  </a:lnTo>
                  <a:lnTo>
                    <a:pt x="14477" y="368807"/>
                  </a:lnTo>
                  <a:lnTo>
                    <a:pt x="28955" y="368807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14477" y="368807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399" y="397001"/>
                  </a:lnTo>
                  <a:lnTo>
                    <a:pt x="3962399" y="382523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7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5"/>
                  </a:moveTo>
                  <a:lnTo>
                    <a:pt x="3962399" y="14477"/>
                  </a:lnTo>
                  <a:lnTo>
                    <a:pt x="3962399" y="28955"/>
                  </a:lnTo>
                  <a:lnTo>
                    <a:pt x="3976878" y="28955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3976878" y="28955"/>
                  </a:lnTo>
                  <a:lnTo>
                    <a:pt x="3962399" y="28955"/>
                  </a:lnTo>
                  <a:lnTo>
                    <a:pt x="3962399" y="368807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7"/>
                  </a:lnTo>
                  <a:lnTo>
                    <a:pt x="3962399" y="382523"/>
                  </a:lnTo>
                  <a:lnTo>
                    <a:pt x="3962399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79414" y="2678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 smtClean="0">
                <a:latin typeface="Trebuchet MS"/>
                <a:cs typeface="Trebuchet MS"/>
              </a:rPr>
              <a:t>1.2</a:t>
            </a:r>
            <a:r>
              <a:rPr lang="zh-TW" altLang="en-US" b="1" spc="-160" dirty="0">
                <a:latin typeface="Trebuchet MS"/>
                <a:cs typeface="Trebuchet MS"/>
              </a:rPr>
              <a:t> </a:t>
            </a:r>
            <a:r>
              <a:rPr lang="zh-TW" altLang="en-US" b="1" spc="-110" dirty="0" smtClean="0">
                <a:latin typeface="Trebuchet MS"/>
                <a:cs typeface="Trebuchet MS"/>
              </a:rPr>
              <a:t>探索</a:t>
            </a:r>
            <a:r>
              <a:rPr lang="en-US" altLang="zh-TW" b="1" spc="-125" dirty="0">
                <a:latin typeface="Trebuchet MS"/>
                <a:cs typeface="Trebuchet MS"/>
              </a:rPr>
              <a:t>Explorer</a:t>
            </a:r>
            <a:endParaRPr lang="en-US" altLang="zh-TW" dirty="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57400" y="2545016"/>
            <a:ext cx="8399145" cy="4346575"/>
            <a:chOff x="1557527" y="2511552"/>
            <a:chExt cx="8399145" cy="4346575"/>
          </a:xfrm>
        </p:grpSpPr>
        <p:sp>
          <p:nvSpPr>
            <p:cNvPr id="26" name="object 26"/>
            <p:cNvSpPr/>
            <p:nvPr/>
          </p:nvSpPr>
          <p:spPr>
            <a:xfrm>
              <a:off x="5979413" y="3441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399" y="368046"/>
                  </a:moveTo>
                  <a:lnTo>
                    <a:pt x="39623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399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64936" y="3427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6" y="397001"/>
                  </a:moveTo>
                  <a:lnTo>
                    <a:pt x="3991356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7"/>
                  </a:lnTo>
                  <a:lnTo>
                    <a:pt x="28955" y="28956"/>
                  </a:lnTo>
                  <a:lnTo>
                    <a:pt x="3962399" y="28956"/>
                  </a:lnTo>
                  <a:lnTo>
                    <a:pt x="3962399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6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7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4"/>
                  </a:lnTo>
                  <a:lnTo>
                    <a:pt x="28955" y="397001"/>
                  </a:lnTo>
                  <a:lnTo>
                    <a:pt x="3962399" y="397001"/>
                  </a:lnTo>
                  <a:lnTo>
                    <a:pt x="3962399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4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399" y="14477"/>
                  </a:lnTo>
                  <a:lnTo>
                    <a:pt x="3962399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399" y="28956"/>
                  </a:lnTo>
                  <a:lnTo>
                    <a:pt x="3962399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399" y="382524"/>
                  </a:lnTo>
                  <a:lnTo>
                    <a:pt x="3962399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79413" y="4203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399" y="368046"/>
                  </a:moveTo>
                  <a:lnTo>
                    <a:pt x="39623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399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64936" y="4189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6" y="397001"/>
                  </a:moveTo>
                  <a:lnTo>
                    <a:pt x="3991356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7"/>
                  </a:lnTo>
                  <a:lnTo>
                    <a:pt x="28955" y="28956"/>
                  </a:lnTo>
                  <a:lnTo>
                    <a:pt x="3962399" y="28956"/>
                  </a:lnTo>
                  <a:lnTo>
                    <a:pt x="3962399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6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7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4"/>
                  </a:lnTo>
                  <a:lnTo>
                    <a:pt x="28955" y="397001"/>
                  </a:lnTo>
                  <a:lnTo>
                    <a:pt x="3962399" y="397001"/>
                  </a:lnTo>
                  <a:lnTo>
                    <a:pt x="3962399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4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399" y="14477"/>
                  </a:lnTo>
                  <a:lnTo>
                    <a:pt x="3962399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399" y="28956"/>
                  </a:lnTo>
                  <a:lnTo>
                    <a:pt x="3962399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399" y="382524"/>
                  </a:lnTo>
                  <a:lnTo>
                    <a:pt x="3962399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79413" y="4965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399" y="368046"/>
                  </a:moveTo>
                  <a:lnTo>
                    <a:pt x="39623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399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64936" y="4951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6" y="397001"/>
                  </a:moveTo>
                  <a:lnTo>
                    <a:pt x="3991356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7"/>
                  </a:lnTo>
                  <a:lnTo>
                    <a:pt x="28955" y="28956"/>
                  </a:lnTo>
                  <a:lnTo>
                    <a:pt x="3962399" y="28956"/>
                  </a:lnTo>
                  <a:lnTo>
                    <a:pt x="3962399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6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7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4"/>
                  </a:lnTo>
                  <a:lnTo>
                    <a:pt x="28955" y="397001"/>
                  </a:lnTo>
                  <a:lnTo>
                    <a:pt x="3962399" y="397001"/>
                  </a:lnTo>
                  <a:lnTo>
                    <a:pt x="3962399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4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399" y="14477"/>
                  </a:lnTo>
                  <a:lnTo>
                    <a:pt x="3962399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399" y="28956"/>
                  </a:lnTo>
                  <a:lnTo>
                    <a:pt x="3962399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399" y="382524"/>
                  </a:lnTo>
                  <a:lnTo>
                    <a:pt x="3962399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79413" y="5727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399" y="368046"/>
                  </a:moveTo>
                  <a:lnTo>
                    <a:pt x="39623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399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64936" y="5713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6" y="397001"/>
                  </a:moveTo>
                  <a:lnTo>
                    <a:pt x="3991356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8" y="397001"/>
                  </a:lnTo>
                  <a:lnTo>
                    <a:pt x="14477" y="28956"/>
                  </a:lnTo>
                  <a:lnTo>
                    <a:pt x="28955" y="14477"/>
                  </a:lnTo>
                  <a:lnTo>
                    <a:pt x="28955" y="28956"/>
                  </a:lnTo>
                  <a:lnTo>
                    <a:pt x="3962399" y="28956"/>
                  </a:lnTo>
                  <a:lnTo>
                    <a:pt x="3962399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6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7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6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8" y="368808"/>
                  </a:lnTo>
                  <a:lnTo>
                    <a:pt x="28956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8" y="368808"/>
                  </a:lnTo>
                  <a:lnTo>
                    <a:pt x="28956" y="382524"/>
                  </a:lnTo>
                  <a:lnTo>
                    <a:pt x="28956" y="397001"/>
                  </a:lnTo>
                  <a:lnTo>
                    <a:pt x="3962399" y="397001"/>
                  </a:lnTo>
                  <a:lnTo>
                    <a:pt x="3962399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6" y="397001"/>
                  </a:moveTo>
                  <a:lnTo>
                    <a:pt x="28956" y="382524"/>
                  </a:lnTo>
                  <a:lnTo>
                    <a:pt x="14478" y="368808"/>
                  </a:lnTo>
                  <a:lnTo>
                    <a:pt x="14478" y="397001"/>
                  </a:lnTo>
                  <a:lnTo>
                    <a:pt x="28956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399" y="14477"/>
                  </a:lnTo>
                  <a:lnTo>
                    <a:pt x="3962399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399" y="28956"/>
                  </a:lnTo>
                  <a:lnTo>
                    <a:pt x="3962399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399" y="382524"/>
                  </a:lnTo>
                  <a:lnTo>
                    <a:pt x="3962399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57527" y="2511552"/>
              <a:ext cx="3445764" cy="43464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58153" y="3433064"/>
            <a:ext cx="302133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1.3 </a:t>
            </a:r>
            <a:r>
              <a:rPr sz="1800" b="1" spc="-110" dirty="0">
                <a:latin typeface="Trebuchet MS"/>
                <a:cs typeface="Trebuchet MS"/>
              </a:rPr>
              <a:t>Exploring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datasets</a:t>
            </a:r>
            <a:endParaRPr sz="1800">
              <a:latin typeface="Trebuchet MS"/>
              <a:cs typeface="Trebuchet MS"/>
            </a:endParaRPr>
          </a:p>
          <a:p>
            <a:pPr marL="12700" marR="154305">
              <a:lnSpc>
                <a:spcPct val="2778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1.4 </a:t>
            </a:r>
            <a:r>
              <a:rPr sz="1800" b="1" spc="-85" dirty="0">
                <a:latin typeface="Trebuchet MS"/>
                <a:cs typeface="Trebuchet MS"/>
              </a:rPr>
              <a:t>Building </a:t>
            </a:r>
            <a:r>
              <a:rPr sz="1800" b="1" spc="-75" dirty="0">
                <a:latin typeface="Trebuchet MS"/>
                <a:cs typeface="Trebuchet MS"/>
              </a:rPr>
              <a:t>a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  </a:t>
            </a: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1.5 </a:t>
            </a:r>
            <a:r>
              <a:rPr sz="1800" b="1" spc="-70" dirty="0">
                <a:latin typeface="Trebuchet MS"/>
                <a:cs typeface="Trebuchet MS"/>
              </a:rPr>
              <a:t>Using </a:t>
            </a:r>
            <a:r>
              <a:rPr sz="1800" b="1" spc="-75" dirty="0">
                <a:latin typeface="Trebuchet MS"/>
                <a:cs typeface="Trebuchet MS"/>
              </a:rPr>
              <a:t>a</a:t>
            </a:r>
            <a:r>
              <a:rPr sz="1800" b="1" spc="-254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filter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1.6 </a:t>
            </a:r>
            <a:r>
              <a:rPr sz="1800" b="1" spc="-100" dirty="0">
                <a:latin typeface="Trebuchet MS"/>
                <a:cs typeface="Trebuchet MS"/>
              </a:rPr>
              <a:t>Visualizing </a:t>
            </a:r>
            <a:r>
              <a:rPr sz="1800" b="1" spc="-105" dirty="0">
                <a:latin typeface="Trebuchet MS"/>
                <a:cs typeface="Trebuchet MS"/>
              </a:rPr>
              <a:t>your</a:t>
            </a:r>
            <a:r>
              <a:rPr sz="1800" b="1" spc="-254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61888" y="3349752"/>
            <a:ext cx="4166615" cy="2901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14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9827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 再點擊另一個點</a:t>
            </a:r>
            <a:endParaRPr lang="zh-TW" altLang="en-US" sz="2800" dirty="0"/>
          </a:p>
        </p:txBody>
      </p:sp>
      <p:sp>
        <p:nvSpPr>
          <p:cNvPr id="6" name="橢圓形圖說文字 5"/>
          <p:cNvSpPr/>
          <p:nvPr/>
        </p:nvSpPr>
        <p:spPr>
          <a:xfrm>
            <a:off x="8459168" y="1752600"/>
            <a:ext cx="3504232" cy="2446247"/>
          </a:xfrm>
          <a:prstGeom prst="wedgeEllipseCallout">
            <a:avLst>
              <a:gd name="adj1" fmla="val -42820"/>
              <a:gd name="adj2" fmla="val 4351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花萼寬和花瓣</a:t>
            </a:r>
            <a:r>
              <a:rPr lang="zh-TW" altLang="en-US" sz="2400" dirty="0" smtClean="0"/>
              <a:t>長相</a:t>
            </a:r>
            <a:r>
              <a:rPr lang="zh-TW" altLang="en-US" sz="2400" dirty="0"/>
              <a:t>同</a:t>
            </a:r>
            <a:r>
              <a:rPr lang="zh-TW" altLang="en-US" sz="2400" dirty="0" smtClean="0"/>
              <a:t> ，且都</a:t>
            </a:r>
            <a:r>
              <a:rPr lang="zh-TW" altLang="en-US" sz="2400" dirty="0"/>
              <a:t>是鳶尾花</a:t>
            </a:r>
            <a:r>
              <a:rPr lang="en-US" altLang="zh-TW" sz="2400" dirty="0" err="1"/>
              <a:t>versivolor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1725"/>
            <a:ext cx="7473913" cy="53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9827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57860" y="762000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 選擇部分資料集 </a:t>
            </a:r>
            <a:r>
              <a:rPr lang="en-US" altLang="zh-TW" sz="2800" dirty="0" smtClean="0"/>
              <a:t>–</a:t>
            </a:r>
            <a:r>
              <a:rPr lang="zh-TW" altLang="en-US" sz="2800" dirty="0" smtClean="0"/>
              <a:t> 可以在紅色方框處選擇你要圈選的形狀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" y="1524000"/>
            <a:ext cx="7419340" cy="52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9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9827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57860" y="762000"/>
            <a:ext cx="1061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 選擇部分資料集  </a:t>
            </a:r>
            <a:r>
              <a:rPr lang="en-US" altLang="zh-TW" sz="2800" dirty="0" smtClean="0"/>
              <a:t>–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清理數據中異常數據的一個方法 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8376"/>
            <a:ext cx="7129607" cy="5095219"/>
          </a:xfrm>
          <a:prstGeom prst="rect">
            <a:avLst/>
          </a:prstGeom>
        </p:spPr>
      </p:pic>
      <p:sp>
        <p:nvSpPr>
          <p:cNvPr id="6" name="橢圓形圖說文字 5"/>
          <p:cNvSpPr/>
          <p:nvPr/>
        </p:nvSpPr>
        <p:spPr>
          <a:xfrm>
            <a:off x="8153400" y="1183585"/>
            <a:ext cx="3657600" cy="2667000"/>
          </a:xfrm>
          <a:prstGeom prst="wedgeEllipseCallout">
            <a:avLst>
              <a:gd name="adj1" fmla="val -42550"/>
              <a:gd name="adj2" fmla="val 49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/>
              <a:t>選擇</a:t>
            </a:r>
            <a:r>
              <a:rPr lang="en-US" altLang="zh-TW" sz="2000" dirty="0"/>
              <a:t>rectangle(</a:t>
            </a:r>
            <a:r>
              <a:rPr lang="zh-TW" altLang="en-US" sz="2000" dirty="0"/>
              <a:t>矩形</a:t>
            </a:r>
            <a:r>
              <a:rPr lang="en-US" altLang="zh-TW" sz="2000" dirty="0"/>
              <a:t>)</a:t>
            </a:r>
            <a:r>
              <a:rPr lang="zh-TW" altLang="en-US" sz="2000" dirty="0"/>
              <a:t>圈選部分散點圖並單擊</a:t>
            </a:r>
            <a:r>
              <a:rPr lang="en-US" altLang="zh-TW" sz="2000" dirty="0"/>
              <a:t>submit(</a:t>
            </a:r>
            <a:r>
              <a:rPr lang="zh-TW" altLang="en-US" sz="2000" dirty="0"/>
              <a:t>提交</a:t>
            </a:r>
            <a:r>
              <a:rPr lang="en-US" altLang="zh-TW" sz="2000" dirty="0"/>
              <a:t>)</a:t>
            </a:r>
            <a:r>
              <a:rPr lang="zh-TW" altLang="en-US" sz="2000" dirty="0" smtClean="0"/>
              <a:t>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45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9827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1–</a:t>
            </a:r>
            <a:r>
              <a:rPr lang="zh-TW" altLang="en-US" sz="3200" spc="-10" dirty="0"/>
              <a:t>可視化數據模型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57860" y="762000"/>
            <a:ext cx="1061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 選擇部分資料集 </a:t>
            </a:r>
            <a:r>
              <a:rPr lang="en-US" altLang="zh-TW" sz="2800" dirty="0" smtClean="0"/>
              <a:t>–</a:t>
            </a:r>
            <a:r>
              <a:rPr lang="zh-TW" altLang="en-US" sz="2800" dirty="0" smtClean="0"/>
              <a:t> 結果只出現矩形圈選範圍內的點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406706"/>
            <a:ext cx="7314286" cy="5228571"/>
          </a:xfrm>
          <a:prstGeom prst="rect">
            <a:avLst/>
          </a:prstGeom>
        </p:spPr>
      </p:pic>
      <p:sp>
        <p:nvSpPr>
          <p:cNvPr id="6" name="橢圓形圖說文字 5"/>
          <p:cNvSpPr/>
          <p:nvPr/>
        </p:nvSpPr>
        <p:spPr>
          <a:xfrm>
            <a:off x="8229600" y="1524000"/>
            <a:ext cx="3657600" cy="2496991"/>
          </a:xfrm>
          <a:prstGeom prst="wedgeEllipseCallout">
            <a:avLst>
              <a:gd name="adj1" fmla="val -52675"/>
              <a:gd name="adj2" fmla="val 38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可以選擇保存</a:t>
            </a:r>
            <a:r>
              <a:rPr lang="en-US" altLang="zh-TW" sz="2400" dirty="0" smtClean="0"/>
              <a:t>(Save)</a:t>
            </a:r>
            <a:r>
              <a:rPr lang="zh-TW" altLang="en-US" sz="2400" dirty="0" smtClean="0"/>
              <a:t>和復原</a:t>
            </a:r>
            <a:r>
              <a:rPr lang="en-US" altLang="zh-TW" sz="2400" dirty="0" smtClean="0"/>
              <a:t>(Reset)</a:t>
            </a:r>
            <a:r>
              <a:rPr lang="zh-TW" altLang="en-US" sz="2400" dirty="0" smtClean="0"/>
              <a:t>，但這邊先不要保存！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91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2–</a:t>
            </a:r>
            <a:r>
              <a:rPr lang="zh-TW" altLang="en-US" sz="3200" spc="-10" dirty="0"/>
              <a:t>可視</a:t>
            </a:r>
            <a:r>
              <a:rPr lang="zh-TW" altLang="en-US" sz="3200" spc="-10" dirty="0" smtClean="0"/>
              <a:t>化分類結果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 開啟分類器面板點擊</a:t>
            </a:r>
            <a:r>
              <a:rPr lang="en-US" altLang="zh-TW" sz="2800" dirty="0" smtClean="0"/>
              <a:t>Choose</a:t>
            </a:r>
            <a:r>
              <a:rPr lang="zh-TW" altLang="en-US" sz="2800" dirty="0" smtClean="0"/>
              <a:t>選擇分類器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230039"/>
            <a:ext cx="8628571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2–</a:t>
            </a:r>
            <a:r>
              <a:rPr lang="zh-TW" altLang="en-US" sz="3200" spc="-10" dirty="0"/>
              <a:t>可視</a:t>
            </a:r>
            <a:r>
              <a:rPr lang="zh-TW" altLang="en-US" sz="3200" spc="-10" dirty="0" smtClean="0"/>
              <a:t>化分類結果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 找到</a:t>
            </a:r>
            <a:r>
              <a:rPr lang="en-US" altLang="zh-TW" sz="2800" dirty="0" smtClean="0"/>
              <a:t>J48</a:t>
            </a:r>
            <a:r>
              <a:rPr lang="zh-TW" altLang="en-US" sz="2800" dirty="0" smtClean="0"/>
              <a:t>分類器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234657"/>
            <a:ext cx="8684260" cy="54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2–</a:t>
            </a:r>
            <a:r>
              <a:rPr lang="zh-TW" altLang="en-US" sz="3200" spc="-10" dirty="0"/>
              <a:t>可視</a:t>
            </a:r>
            <a:r>
              <a:rPr lang="zh-TW" altLang="en-US" sz="3200" spc="-10" dirty="0" smtClean="0"/>
              <a:t>化分類結果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 點擊</a:t>
            </a:r>
            <a:r>
              <a:rPr lang="en-US" altLang="zh-TW" sz="2800" dirty="0" smtClean="0"/>
              <a:t>Start</a:t>
            </a:r>
            <a:r>
              <a:rPr lang="zh-TW" altLang="en-US" sz="2800" dirty="0" smtClean="0"/>
              <a:t>執行</a:t>
            </a:r>
            <a:r>
              <a:rPr lang="en-US" altLang="zh-TW" sz="2800" dirty="0" smtClean="0"/>
              <a:t>J48</a:t>
            </a:r>
            <a:r>
              <a:rPr lang="zh-TW" altLang="en-US" sz="2800" dirty="0" smtClean="0"/>
              <a:t>分類器後，在</a:t>
            </a:r>
            <a:r>
              <a:rPr lang="en-US" altLang="zh-TW" sz="2800" dirty="0" smtClean="0"/>
              <a:t>Result list</a:t>
            </a:r>
            <a:r>
              <a:rPr lang="zh-TW" altLang="en-US" sz="2800" dirty="0" smtClean="0"/>
              <a:t>右擊剛剛執行的紀錄，選擇</a:t>
            </a:r>
            <a:r>
              <a:rPr lang="en-US" altLang="zh-TW" sz="2800" dirty="0" smtClean="0"/>
              <a:t>Visualize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classifier errors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3" y="1665544"/>
            <a:ext cx="7976139" cy="51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2–</a:t>
            </a:r>
            <a:r>
              <a:rPr lang="zh-TW" altLang="en-US" sz="3200" spc="-10" dirty="0"/>
              <a:t>可視</a:t>
            </a:r>
            <a:r>
              <a:rPr lang="zh-TW" altLang="en-US" sz="3200" spc="-10" dirty="0" smtClean="0"/>
              <a:t>化分類結果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  這裡我們得到實際分類和預測分類對照圖。</a:t>
            </a:r>
            <a:endParaRPr lang="zh-TW" altLang="en-US" sz="2800" dirty="0"/>
          </a:p>
        </p:txBody>
      </p:sp>
      <p:sp>
        <p:nvSpPr>
          <p:cNvPr id="4" name="橢圓形圖說文字 3"/>
          <p:cNvSpPr/>
          <p:nvPr/>
        </p:nvSpPr>
        <p:spPr>
          <a:xfrm>
            <a:off x="8321964" y="1752600"/>
            <a:ext cx="3200400" cy="2209800"/>
          </a:xfrm>
          <a:prstGeom prst="wedgeEllipseCallout">
            <a:avLst>
              <a:gd name="adj1" fmla="val -49981"/>
              <a:gd name="adj2" fmla="val 41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b="1" dirty="0"/>
              <a:t>圖</a:t>
            </a:r>
            <a:r>
              <a:rPr lang="zh-TW" altLang="en-US" sz="2000" b="1" dirty="0" smtClean="0"/>
              <a:t>中方塊</a:t>
            </a:r>
            <a:r>
              <a:rPr lang="zh-TW" altLang="en-US" sz="2000" b="1" dirty="0"/>
              <a:t>代表</a:t>
            </a:r>
            <a:r>
              <a:rPr lang="zh-TW" altLang="en-US" sz="2000" b="1" dirty="0" smtClean="0"/>
              <a:t>誤差。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我們同樣可以透過右方橫條調整</a:t>
            </a:r>
            <a:r>
              <a:rPr lang="en-US" altLang="zh-TW" sz="2000" b="1" dirty="0" smtClean="0"/>
              <a:t>X</a:t>
            </a:r>
            <a:r>
              <a:rPr lang="zh-TW" altLang="en-US" sz="2000" b="1" dirty="0" smtClean="0"/>
              <a:t>軸</a:t>
            </a:r>
            <a:r>
              <a:rPr lang="en-US" altLang="zh-TW" sz="2000" b="1" dirty="0" smtClean="0"/>
              <a:t>Y</a:t>
            </a:r>
            <a:r>
              <a:rPr lang="zh-TW" altLang="en-US" sz="2000" b="1" dirty="0" smtClean="0"/>
              <a:t>軸</a:t>
            </a:r>
            <a:r>
              <a:rPr lang="zh-TW" altLang="en-US" sz="2000" b="1" dirty="0"/>
              <a:t>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565564"/>
            <a:ext cx="7219048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2–</a:t>
            </a:r>
            <a:r>
              <a:rPr lang="zh-TW" altLang="en-US" sz="3200" spc="-10" dirty="0"/>
              <a:t>可視</a:t>
            </a:r>
            <a:r>
              <a:rPr lang="zh-TW" altLang="en-US" sz="3200" spc="-10" dirty="0" smtClean="0"/>
              <a:t>化分類結果 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▼從彈出視窗可以看到，這兩個誤差預測</a:t>
            </a:r>
            <a:r>
              <a:rPr lang="zh-TW" altLang="en-US" sz="2800" dirty="0"/>
              <a:t>分類為鳶尾花</a:t>
            </a:r>
            <a:r>
              <a:rPr lang="en-US" altLang="zh-TW" sz="2800" dirty="0" smtClean="0"/>
              <a:t>versicolor</a:t>
            </a:r>
            <a:r>
              <a:rPr lang="zh-TW" altLang="en-US" sz="2800" dirty="0" smtClean="0"/>
              <a:t>，實際</a:t>
            </a:r>
            <a:r>
              <a:rPr lang="zh-TW" altLang="en-US" sz="2800" dirty="0"/>
              <a:t>分類為鳶尾花</a:t>
            </a:r>
            <a:r>
              <a:rPr lang="en-US" altLang="zh-TW" sz="2800" dirty="0" err="1" smtClean="0"/>
              <a:t>virginica</a:t>
            </a:r>
            <a:r>
              <a:rPr lang="zh-TW" altLang="en-US" sz="2800" dirty="0" smtClean="0"/>
              <a:t>，且可以從混淆矩陣中找到這兩筆紀錄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8" y="1828800"/>
            <a:ext cx="7676190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3–</a:t>
            </a:r>
            <a:r>
              <a:rPr lang="zh-TW" altLang="en-US" sz="3200" spc="-10" dirty="0" smtClean="0"/>
              <a:t>添加類為新屬性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選擇</a:t>
            </a:r>
            <a:r>
              <a:rPr lang="en-US" altLang="zh-TW" sz="2800" dirty="0" err="1" smtClean="0"/>
              <a:t>AddClassification</a:t>
            </a:r>
            <a:r>
              <a:rPr lang="zh-TW" altLang="en-US" sz="2800" dirty="0" smtClean="0"/>
              <a:t>過濾器，它是一個監督式過濾器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1808"/>
          <a:stretch/>
        </p:blipFill>
        <p:spPr>
          <a:xfrm>
            <a:off x="304800" y="1447800"/>
            <a:ext cx="3048000" cy="419161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305580"/>
            <a:ext cx="8223748" cy="54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5506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432347"/>
            <a:ext cx="6572250" cy="3523272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TW" altLang="en-US" sz="2800" spc="-80" dirty="0" smtClean="0">
                <a:latin typeface="Trebuchet MS"/>
                <a:cs typeface="Trebuchet MS"/>
              </a:rPr>
              <a:t>從這個網址下載：</a:t>
            </a:r>
            <a:r>
              <a:rPr sz="2800" b="1" spc="-155" dirty="0" smtClean="0">
                <a:solidFill>
                  <a:srgbClr val="FF0000"/>
                </a:solidFill>
                <a:latin typeface="Trebuchet MS"/>
                <a:cs typeface="Trebuchet MS"/>
                <a:hlinkClick r:id="rId2"/>
              </a:rPr>
              <a:t>http</a:t>
            </a:r>
            <a:r>
              <a:rPr sz="2800" b="1" spc="-155" dirty="0">
                <a:solidFill>
                  <a:srgbClr val="FF0000"/>
                </a:solidFill>
                <a:latin typeface="Trebuchet MS"/>
                <a:cs typeface="Trebuchet MS"/>
                <a:hlinkClick r:id="rId2"/>
              </a:rPr>
              <a:t>://www.cs.waikato.ac.nz/ml/weka</a:t>
            </a:r>
            <a:endParaRPr sz="2800" dirty="0">
              <a:latin typeface="Trebuchet MS"/>
              <a:cs typeface="Trebuchet MS"/>
            </a:endParaRPr>
          </a:p>
          <a:p>
            <a:pPr marL="908050">
              <a:lnSpc>
                <a:spcPct val="100000"/>
              </a:lnSpc>
              <a:spcBef>
                <a:spcPts val="525"/>
              </a:spcBef>
            </a:pPr>
            <a:r>
              <a:rPr sz="2400" i="1" spc="-15" dirty="0" smtClean="0">
                <a:latin typeface="Carlito"/>
                <a:cs typeface="Carlito"/>
              </a:rPr>
              <a:t>(</a:t>
            </a:r>
            <a:r>
              <a:rPr lang="zh-TW" altLang="en-US" sz="2400" i="1" spc="-15" dirty="0" smtClean="0">
                <a:latin typeface="Carlito"/>
                <a:cs typeface="Carlito"/>
              </a:rPr>
              <a:t>有</a:t>
            </a:r>
            <a:r>
              <a:rPr lang="zh-TW" altLang="en-US" sz="2400" i="1" spc="-15" dirty="0">
                <a:latin typeface="Carlito"/>
                <a:cs typeface="Carlito"/>
              </a:rPr>
              <a:t>分為</a:t>
            </a:r>
            <a:r>
              <a:rPr sz="2400" i="1" spc="-15" dirty="0" smtClean="0">
                <a:latin typeface="Carlito"/>
                <a:cs typeface="Carlito"/>
              </a:rPr>
              <a:t> </a:t>
            </a:r>
            <a:r>
              <a:rPr sz="2400" i="1" spc="-5" dirty="0">
                <a:latin typeface="Carlito"/>
                <a:cs typeface="Carlito"/>
              </a:rPr>
              <a:t>Windows, Mac,</a:t>
            </a:r>
            <a:r>
              <a:rPr sz="2400" i="1" spc="30" dirty="0">
                <a:latin typeface="Carlito"/>
                <a:cs typeface="Carlito"/>
              </a:rPr>
              <a:t> </a:t>
            </a:r>
            <a:r>
              <a:rPr sz="2400" i="1" spc="-5" dirty="0">
                <a:latin typeface="Carlito"/>
                <a:cs typeface="Carlito"/>
              </a:rPr>
              <a:t>Linux)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 dirty="0">
              <a:latin typeface="Carlito"/>
              <a:cs typeface="Carlito"/>
            </a:endParaRPr>
          </a:p>
          <a:p>
            <a:pPr marL="494665">
              <a:lnSpc>
                <a:spcPct val="100000"/>
              </a:lnSpc>
            </a:pPr>
            <a:r>
              <a:rPr sz="2800" b="1" spc="-150" dirty="0">
                <a:solidFill>
                  <a:srgbClr val="FF0000"/>
                </a:solidFill>
                <a:latin typeface="Trebuchet MS"/>
                <a:cs typeface="Trebuchet MS"/>
              </a:rPr>
              <a:t>Weka</a:t>
            </a:r>
            <a:r>
              <a:rPr sz="2800" b="1" spc="-1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b="1" spc="-245" dirty="0">
                <a:solidFill>
                  <a:srgbClr val="FF0000"/>
                </a:solidFill>
                <a:latin typeface="Trebuchet MS"/>
                <a:cs typeface="Trebuchet MS"/>
              </a:rPr>
              <a:t>3.6.10</a:t>
            </a:r>
            <a:endParaRPr sz="2800" dirty="0">
              <a:latin typeface="Trebuchet MS"/>
              <a:cs typeface="Trebuchet MS"/>
            </a:endParaRPr>
          </a:p>
          <a:p>
            <a:pPr marL="907415" marR="1461770">
              <a:lnSpc>
                <a:spcPct val="117300"/>
              </a:lnSpc>
              <a:spcBef>
                <a:spcPts val="30"/>
              </a:spcBef>
            </a:pPr>
            <a:r>
              <a:rPr sz="2400" i="1" spc="-5" dirty="0" smtClean="0">
                <a:latin typeface="Carlito"/>
                <a:cs typeface="Carlito"/>
              </a:rPr>
              <a:t>(</a:t>
            </a:r>
            <a:r>
              <a:rPr sz="2400" i="1" spc="-40" dirty="0" smtClean="0">
                <a:latin typeface="Carlito"/>
                <a:cs typeface="Carlito"/>
              </a:rPr>
              <a:t>Weka</a:t>
            </a:r>
            <a:r>
              <a:rPr lang="zh-TW" altLang="en-US" sz="2400" i="1" spc="-40" dirty="0" smtClean="0">
                <a:latin typeface="Carlito"/>
                <a:cs typeface="Carlito"/>
              </a:rPr>
              <a:t>最新的穩定版本</a:t>
            </a:r>
            <a:r>
              <a:rPr sz="2400" i="1" spc="-40" dirty="0" smtClean="0">
                <a:latin typeface="Carlito"/>
                <a:cs typeface="Carlito"/>
              </a:rPr>
              <a:t>)  </a:t>
            </a:r>
            <a:r>
              <a:rPr sz="2400" i="1" spc="-5" dirty="0" smtClean="0">
                <a:latin typeface="Carlito"/>
                <a:cs typeface="Carlito"/>
              </a:rPr>
              <a:t>(</a:t>
            </a:r>
            <a:r>
              <a:rPr lang="zh-TW" altLang="en-US" sz="2400" i="1" spc="-5" dirty="0" smtClean="0">
                <a:latin typeface="Carlito"/>
                <a:cs typeface="Carlito"/>
              </a:rPr>
              <a:t>包含用於課程的資料集</a:t>
            </a:r>
            <a:r>
              <a:rPr sz="2400" i="1" spc="-5" dirty="0" smtClean="0">
                <a:latin typeface="Carlito"/>
                <a:cs typeface="Carlito"/>
              </a:rPr>
              <a:t>)</a:t>
            </a:r>
            <a:endParaRPr sz="2400" dirty="0">
              <a:latin typeface="Carlito"/>
              <a:cs typeface="Carlito"/>
            </a:endParaRPr>
          </a:p>
          <a:p>
            <a:pPr marL="907415">
              <a:lnSpc>
                <a:spcPct val="100000"/>
              </a:lnSpc>
              <a:spcBef>
                <a:spcPts val="505"/>
              </a:spcBef>
            </a:pPr>
            <a:r>
              <a:rPr sz="2400" i="1" spc="-15" dirty="0" smtClean="0">
                <a:latin typeface="Carlito"/>
                <a:cs typeface="Carlito"/>
              </a:rPr>
              <a:t>(</a:t>
            </a:r>
            <a:r>
              <a:rPr lang="zh-TW" altLang="en-US" sz="2400" i="1" spc="-15" dirty="0">
                <a:latin typeface="Carlito"/>
                <a:cs typeface="Carlito"/>
              </a:rPr>
              <a:t>取</a:t>
            </a:r>
            <a:r>
              <a:rPr lang="zh-TW" altLang="en-US" sz="2400" i="1" spc="-15" dirty="0" smtClean="0">
                <a:latin typeface="Carlito"/>
                <a:cs typeface="Carlito"/>
              </a:rPr>
              <a:t>得正確的版本</a:t>
            </a:r>
            <a:r>
              <a:rPr sz="2400" i="1" spc="-5" dirty="0" smtClean="0">
                <a:latin typeface="Carlito"/>
                <a:cs typeface="Carlito"/>
              </a:rPr>
              <a:t>3.6.10</a:t>
            </a:r>
            <a:r>
              <a:rPr lang="zh-TW" altLang="en-US" sz="2400" i="1" spc="-5" dirty="0" smtClean="0">
                <a:latin typeface="Carlito"/>
                <a:cs typeface="Carlito"/>
              </a:rPr>
              <a:t>很重要哦！</a:t>
            </a:r>
            <a:r>
              <a:rPr sz="2400" i="1" spc="-5" dirty="0" smtClean="0">
                <a:latin typeface="Carlito"/>
                <a:cs typeface="Carlito"/>
              </a:rPr>
              <a:t>)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3–</a:t>
            </a:r>
            <a:r>
              <a:rPr lang="zh-TW" altLang="en-US" sz="3200" spc="-10" dirty="0"/>
              <a:t>添加</a:t>
            </a:r>
            <a:r>
              <a:rPr lang="zh-TW" altLang="en-US" sz="3200" spc="-10" dirty="0" smtClean="0"/>
              <a:t>類為新屬性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 單擊紅色方框開啟配置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82" y="1305580"/>
            <a:ext cx="7806437" cy="56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4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3–</a:t>
            </a:r>
            <a:r>
              <a:rPr lang="zh-TW" altLang="en-US" sz="3200" spc="-10" dirty="0"/>
              <a:t>添加</a:t>
            </a:r>
            <a:r>
              <a:rPr lang="zh-TW" altLang="en-US" sz="3200" spc="-10" dirty="0" smtClean="0"/>
              <a:t>類為新屬性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 單擊</a:t>
            </a:r>
            <a:r>
              <a:rPr lang="en-US" altLang="zh-TW" sz="2800" dirty="0" smtClean="0"/>
              <a:t>Choose</a:t>
            </a:r>
            <a:r>
              <a:rPr lang="zh-TW" altLang="en-US" sz="2800" dirty="0" smtClean="0"/>
              <a:t>選擇分類器</a:t>
            </a:r>
            <a:r>
              <a:rPr lang="en-US" altLang="zh-TW" sz="2800" dirty="0" smtClean="0"/>
              <a:t>J48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4936935" cy="47140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2519" t="16892" r="22519" b="10270"/>
          <a:stretch/>
        </p:blipFill>
        <p:spPr>
          <a:xfrm>
            <a:off x="5943600" y="1752600"/>
            <a:ext cx="4999716" cy="47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3–</a:t>
            </a:r>
            <a:r>
              <a:rPr lang="zh-TW" altLang="en-US" sz="3200" spc="-10" dirty="0"/>
              <a:t>添加</a:t>
            </a:r>
            <a:r>
              <a:rPr lang="zh-TW" altLang="en-US" sz="3200" spc="-10" dirty="0" smtClean="0"/>
              <a:t>類為新屬性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4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將</a:t>
            </a:r>
            <a:r>
              <a:rPr lang="en-US" altLang="zh-TW" sz="2800" dirty="0" err="1" smtClean="0"/>
              <a:t>outputClassification</a:t>
            </a:r>
            <a:r>
              <a:rPr lang="zh-TW" altLang="en-US" sz="2800" dirty="0" smtClean="0"/>
              <a:t>設定為</a:t>
            </a:r>
            <a:r>
              <a:rPr lang="en-US" altLang="zh-TW" sz="2800" dirty="0" smtClean="0"/>
              <a:t>True</a:t>
            </a:r>
            <a:r>
              <a:rPr lang="zh-TW" altLang="en-US" sz="2800" dirty="0" smtClean="0"/>
              <a:t>，單擊</a:t>
            </a:r>
            <a:r>
              <a:rPr lang="en-US" altLang="zh-TW" sz="2800" dirty="0" smtClean="0"/>
              <a:t>OK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39527"/>
            <a:ext cx="6247619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3–</a:t>
            </a:r>
            <a:r>
              <a:rPr lang="zh-TW" altLang="en-US" sz="3200" spc="-10" dirty="0"/>
              <a:t>添加</a:t>
            </a:r>
            <a:r>
              <a:rPr lang="zh-TW" altLang="en-US" sz="3200" spc="-10" dirty="0" smtClean="0"/>
              <a:t>類為新屬性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711437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 設定完成後單擊</a:t>
            </a:r>
            <a:r>
              <a:rPr lang="en-US" altLang="zh-TW" sz="2800" dirty="0" smtClean="0"/>
              <a:t>Apply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05580"/>
            <a:ext cx="831494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81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TW" sz="3200" spc="-5" dirty="0"/>
              <a:t>Lesson 1.6: </a:t>
            </a:r>
            <a:r>
              <a:rPr lang="zh-TW" altLang="en-US" sz="3200" spc="-10" dirty="0"/>
              <a:t>視覺化你的資料 </a:t>
            </a:r>
            <a:r>
              <a:rPr lang="en-US" altLang="zh-TW" sz="3200" spc="-10" dirty="0"/>
              <a:t>–</a:t>
            </a:r>
            <a:r>
              <a:rPr lang="zh-TW" altLang="en-US" sz="3200" spc="-10" dirty="0"/>
              <a:t> 實</a:t>
            </a:r>
            <a:r>
              <a:rPr lang="zh-TW" altLang="en-US" sz="3200" spc="-10" dirty="0" smtClean="0"/>
              <a:t>作</a:t>
            </a:r>
            <a:r>
              <a:rPr lang="en-US" altLang="zh-TW" sz="3200" spc="-10" dirty="0" smtClean="0"/>
              <a:t>3–</a:t>
            </a:r>
            <a:r>
              <a:rPr lang="zh-TW" altLang="en-US" sz="3200" spc="-10" dirty="0"/>
              <a:t>添加</a:t>
            </a:r>
            <a:r>
              <a:rPr lang="zh-TW" altLang="en-US" sz="3200" spc="-10" dirty="0" smtClean="0"/>
              <a:t>類為新屬性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8563" y="632056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成果探討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31476"/>
            <a:ext cx="7595476" cy="502452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036" y="6334780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▲我們可以看到屬性新增了</a:t>
            </a:r>
            <a:r>
              <a:rPr lang="en-US" altLang="zh-TW" sz="2800" dirty="0" smtClean="0"/>
              <a:t>classification</a:t>
            </a:r>
            <a:r>
              <a:rPr lang="zh-TW" altLang="en-US" sz="2800" dirty="0" smtClean="0"/>
              <a:t>，這是根據</a:t>
            </a:r>
            <a:r>
              <a:rPr lang="en-US" altLang="zh-TW" sz="2800" dirty="0" smtClean="0"/>
              <a:t>J48</a:t>
            </a:r>
            <a:r>
              <a:rPr lang="zh-TW" altLang="en-US" sz="2800" dirty="0" smtClean="0"/>
              <a:t>的分類結果新增的屬性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797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45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494536" y="1422908"/>
            <a:ext cx="5976620" cy="2695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55" dirty="0">
                <a:latin typeface="Trebuchet MS"/>
                <a:cs typeface="Trebuchet MS"/>
              </a:rPr>
              <a:t>將分類器的錯誤</a:t>
            </a:r>
            <a:r>
              <a:rPr lang="zh-TW" altLang="en-US" sz="2800" b="1" spc="-155" dirty="0" smtClean="0">
                <a:latin typeface="Trebuchet MS"/>
                <a:cs typeface="Trebuchet MS"/>
              </a:rPr>
              <a:t>視覺化</a:t>
            </a:r>
            <a:endParaRPr lang="en-US" altLang="zh-TW" sz="2800" b="1" spc="-15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700" dirty="0" smtClean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0" dirty="0" smtClean="0">
                <a:latin typeface="Trebuchet MS"/>
                <a:cs typeface="Trebuchet MS"/>
              </a:rPr>
              <a:t>執行</a:t>
            </a:r>
            <a:r>
              <a:rPr sz="2400" spc="-70" dirty="0" smtClean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J48</a:t>
            </a:r>
            <a:r>
              <a:rPr sz="2400" spc="-325" dirty="0">
                <a:latin typeface="Trebuchet MS"/>
                <a:cs typeface="Trebuchet MS"/>
              </a:rPr>
              <a:t> </a:t>
            </a:r>
            <a:r>
              <a:rPr sz="2400" spc="-130" dirty="0" smtClean="0">
                <a:latin typeface="Trebuchet MS"/>
                <a:cs typeface="Trebuchet MS"/>
              </a:rPr>
              <a:t>(</a:t>
            </a:r>
            <a:r>
              <a:rPr lang="zh-TW" altLang="en-US" sz="2400" spc="-130" dirty="0">
                <a:latin typeface="Trebuchet MS"/>
                <a:cs typeface="Trebuchet MS"/>
              </a:rPr>
              <a:t>樹</a:t>
            </a:r>
            <a:r>
              <a:rPr sz="2400" spc="-130" dirty="0" smtClean="0">
                <a:latin typeface="Trebuchet MS"/>
                <a:cs typeface="Trebuchet MS"/>
              </a:rPr>
              <a:t>&gt;J48</a:t>
            </a:r>
            <a:r>
              <a:rPr sz="2400" spc="-13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將分類器</a:t>
            </a:r>
            <a:r>
              <a:rPr lang="zh-TW" altLang="en-US" sz="2400" spc="-120" dirty="0">
                <a:latin typeface="Trebuchet MS"/>
                <a:cs typeface="Trebuchet MS"/>
              </a:rPr>
              <a:t>的錯誤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視覺化</a:t>
            </a:r>
            <a:r>
              <a:rPr sz="2400" spc="-95" dirty="0" smtClean="0">
                <a:latin typeface="Trebuchet MS"/>
                <a:cs typeface="Trebuchet MS"/>
              </a:rPr>
              <a:t> </a:t>
            </a:r>
            <a:r>
              <a:rPr sz="2400" spc="-114" dirty="0" smtClean="0">
                <a:latin typeface="Trebuchet MS"/>
                <a:cs typeface="Trebuchet MS"/>
              </a:rPr>
              <a:t>(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從結果清單</a:t>
            </a:r>
            <a:r>
              <a:rPr sz="2400" spc="-135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使用</a:t>
            </a:r>
            <a:r>
              <a:rPr sz="2400" spc="-114" dirty="0" err="1" smtClean="0">
                <a:latin typeface="Trebuchet MS"/>
                <a:cs typeface="Trebuchet MS"/>
              </a:rPr>
              <a:t>predictedclass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而</a:t>
            </a:r>
            <a:r>
              <a:rPr lang="zh-TW" altLang="en-US" sz="2400" spc="-114" dirty="0">
                <a:latin typeface="Trebuchet MS"/>
                <a:cs typeface="Trebuchet MS"/>
              </a:rPr>
              <a:t>非</a:t>
            </a:r>
            <a:r>
              <a:rPr sz="2400" spc="-105" dirty="0" smtClean="0">
                <a:latin typeface="Trebuchet MS"/>
                <a:cs typeface="Trebuchet MS"/>
              </a:rPr>
              <a:t>class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藉由混淆矩陣來辨識錯誤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5508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1.6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en-US" sz="3200" spc="-10" dirty="0" smtClean="0"/>
              <a:t>視覺化</a:t>
            </a:r>
            <a:r>
              <a:rPr lang="zh-TW" altLang="en-US" sz="3200" spc="-10" dirty="0"/>
              <a:t>你的資料</a:t>
            </a:r>
            <a:endParaRPr sz="320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10182" y="1432347"/>
            <a:ext cx="8542020" cy="2441053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55" smtClean="0">
                <a:latin typeface="Trebuchet MS"/>
                <a:cs typeface="Trebuchet MS"/>
              </a:rPr>
              <a:t>努力</a:t>
            </a:r>
            <a:r>
              <a:rPr lang="zh-TW" altLang="en-US" sz="2800" spc="-155" dirty="0" smtClean="0">
                <a:latin typeface="Trebuchet MS"/>
                <a:cs typeface="Trebuchet MS"/>
              </a:rPr>
              <a:t>地弄髒你</a:t>
            </a:r>
            <a:r>
              <a:rPr lang="zh-TW" altLang="en-US" sz="2800" spc="-155" smtClean="0">
                <a:latin typeface="Trebuchet MS"/>
                <a:cs typeface="Trebuchet MS"/>
              </a:rPr>
              <a:t>的資料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將資料視覺化</a:t>
            </a:r>
            <a:endParaRPr sz="2800" dirty="0" smtClean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45" dirty="0">
                <a:latin typeface="Trebuchet MS"/>
                <a:cs typeface="Trebuchet MS"/>
              </a:rPr>
              <a:t>藉</a:t>
            </a:r>
            <a:r>
              <a:rPr lang="zh-TW" altLang="en-US" sz="2800" spc="-145" dirty="0" smtClean="0">
                <a:latin typeface="Trebuchet MS"/>
                <a:cs typeface="Trebuchet MS"/>
              </a:rPr>
              <a:t>由</a:t>
            </a:r>
            <a:r>
              <a:rPr lang="zh-TW" altLang="en-US" sz="2800" spc="-145" dirty="0">
                <a:latin typeface="Trebuchet MS"/>
                <a:cs typeface="Trebuchet MS"/>
              </a:rPr>
              <a:t>刪除離群</a:t>
            </a:r>
            <a:r>
              <a:rPr lang="zh-TW" altLang="en-US" sz="2800" spc="-145" dirty="0" smtClean="0">
                <a:latin typeface="Trebuchet MS"/>
                <a:cs typeface="Trebuchet MS"/>
              </a:rPr>
              <a:t>值</a:t>
            </a:r>
            <a:r>
              <a:rPr lang="en-US" altLang="zh-TW" sz="2800" spc="-145" dirty="0" smtClean="0">
                <a:latin typeface="Trebuchet MS"/>
                <a:cs typeface="Trebuchet MS"/>
              </a:rPr>
              <a:t>(</a:t>
            </a:r>
            <a:r>
              <a:rPr lang="en-US" altLang="zh-TW" sz="2800" spc="-120" dirty="0" smtClean="0">
                <a:latin typeface="Trebuchet MS"/>
                <a:cs typeface="Trebuchet MS"/>
              </a:rPr>
              <a:t>outliers)</a:t>
            </a:r>
            <a:r>
              <a:rPr lang="zh-TW" altLang="en-US" sz="2800" spc="-145" dirty="0" smtClean="0">
                <a:latin typeface="Trebuchet MS"/>
                <a:cs typeface="Trebuchet MS"/>
              </a:rPr>
              <a:t>清理</a:t>
            </a:r>
            <a:r>
              <a:rPr lang="zh-TW" altLang="en-US" sz="2800" spc="-145" dirty="0" smtClean="0">
                <a:latin typeface="Trebuchet MS"/>
                <a:cs typeface="Trebuchet MS"/>
              </a:rPr>
              <a:t>資料</a:t>
            </a:r>
            <a:endParaRPr sz="2800" dirty="0" smtClean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14" dirty="0" smtClean="0">
                <a:latin typeface="Trebuchet MS"/>
                <a:cs typeface="Trebuchet MS"/>
              </a:rPr>
              <a:t>查看分類錯誤</a:t>
            </a:r>
            <a:endParaRPr sz="2800" dirty="0">
              <a:latin typeface="Trebuchet MS"/>
              <a:cs typeface="Trebuchet MS"/>
            </a:endParaRPr>
          </a:p>
          <a:p>
            <a:pPr marL="907415" marR="5080" indent="-352425">
              <a:lnSpc>
                <a:spcPts val="2830"/>
              </a:lnSpc>
              <a:spcBef>
                <a:spcPts val="710"/>
              </a:spcBef>
              <a:tabLst>
                <a:tab pos="907415" algn="l"/>
              </a:tabLst>
            </a:pPr>
            <a:r>
              <a:rPr sz="2400" spc="310" dirty="0">
                <a:latin typeface="Trebuchet MS"/>
                <a:cs typeface="Trebuchet MS"/>
              </a:rPr>
              <a:t>–	</a:t>
            </a:r>
            <a:r>
              <a:rPr sz="2400" spc="-254" dirty="0" smtClean="0">
                <a:latin typeface="Trebuchet MS"/>
                <a:cs typeface="Trebuchet MS"/>
              </a:rPr>
              <a:t>(</a:t>
            </a:r>
            <a:r>
              <a:rPr lang="zh-TW" altLang="en-US" sz="2400" spc="-254" dirty="0" smtClean="0">
                <a:latin typeface="Trebuchet MS"/>
                <a:cs typeface="Trebuchet MS"/>
              </a:rPr>
              <a:t>有一個可以讓你加入分類器作為新屬性的過濾器</a:t>
            </a:r>
            <a:r>
              <a:rPr lang="en-US" altLang="zh-TW" sz="2400" spc="-254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46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4626" y="5276341"/>
            <a:ext cx="1572895" cy="8844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100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</a:t>
            </a:r>
            <a:r>
              <a:rPr lang="zh-TW" altLang="en-US" sz="2400" b="1" spc="-145" dirty="0">
                <a:latin typeface="Trebuchet MS"/>
                <a:cs typeface="Trebuchet MS"/>
              </a:rPr>
              <a:t>本</a:t>
            </a:r>
            <a:r>
              <a:rPr sz="2400" b="1" spc="-180" dirty="0" smtClean="0">
                <a:latin typeface="Trebuchet MS"/>
                <a:cs typeface="Trebuchet MS"/>
              </a:rPr>
              <a:t>  </a:t>
            </a:r>
            <a:r>
              <a:rPr sz="2400" b="1" spc="-135" dirty="0">
                <a:latin typeface="Trebuchet MS"/>
                <a:cs typeface="Trebuchet MS"/>
              </a:rPr>
              <a:t>Section</a:t>
            </a:r>
            <a:r>
              <a:rPr sz="2400" b="1" spc="-260" dirty="0">
                <a:latin typeface="Trebuchet MS"/>
                <a:cs typeface="Trebuchet MS"/>
              </a:rPr>
              <a:t> </a:t>
            </a:r>
            <a:r>
              <a:rPr sz="2400" b="1" spc="-204" dirty="0">
                <a:latin typeface="Trebuchet MS"/>
                <a:cs typeface="Trebuchet MS"/>
              </a:rPr>
              <a:t>11.2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8600" y="5708638"/>
            <a:ext cx="1640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latin typeface="Trebuchet MS"/>
                <a:cs typeface="Trebuchet MS"/>
              </a:rPr>
              <a:t>Visualization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135127"/>
            <a:ext cx="5508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1.6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en-US" sz="3200" spc="-10" dirty="0" smtClean="0"/>
              <a:t>視覺化</a:t>
            </a:r>
            <a:r>
              <a:rPr lang="zh-TW" altLang="en-US" sz="3200" spc="-10" dirty="0"/>
              <a:t>你的資料</a:t>
            </a:r>
            <a:endParaRPr sz="3200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8" y="4799329"/>
            <a:ext cx="4333240" cy="182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Creative </a:t>
            </a:r>
            <a:r>
              <a:rPr sz="1600" spc="-45" dirty="0">
                <a:latin typeface="Trebuchet MS"/>
                <a:cs typeface="Trebuchet MS"/>
              </a:rPr>
              <a:t>Commons </a:t>
            </a:r>
            <a:r>
              <a:rPr sz="1600" spc="-75" dirty="0">
                <a:latin typeface="Trebuchet MS"/>
                <a:cs typeface="Trebuchet MS"/>
              </a:rPr>
              <a:t>Attribution </a:t>
            </a:r>
            <a:r>
              <a:rPr sz="1600" spc="-85" dirty="0">
                <a:latin typeface="Trebuchet MS"/>
                <a:cs typeface="Trebuchet MS"/>
              </a:rPr>
              <a:t>3.0 </a:t>
            </a:r>
            <a:r>
              <a:rPr sz="1600" spc="-55" dirty="0">
                <a:latin typeface="Trebuchet MS"/>
                <a:cs typeface="Trebuchet MS"/>
              </a:rPr>
              <a:t>Unported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License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90" dirty="0">
                <a:latin typeface="Trebuchet MS"/>
                <a:cs typeface="Trebuchet MS"/>
              </a:rPr>
              <a:t>creativecommons.org/licenses/by/3.0/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rebuchet MS"/>
              <a:cs typeface="Trebuchet MS"/>
            </a:endParaRPr>
          </a:p>
          <a:p>
            <a:pPr marL="414020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06494" y="2981198"/>
            <a:ext cx="347980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Department </a:t>
            </a:r>
            <a:r>
              <a:rPr sz="2000" spc="-75" dirty="0">
                <a:latin typeface="Trebuchet MS"/>
                <a:cs typeface="Trebuchet MS"/>
              </a:rPr>
              <a:t>of </a:t>
            </a:r>
            <a:r>
              <a:rPr sz="2000" spc="-85" dirty="0">
                <a:latin typeface="Trebuchet MS"/>
                <a:cs typeface="Trebuchet MS"/>
              </a:rPr>
              <a:t>Computer</a:t>
            </a:r>
            <a:r>
              <a:rPr sz="2000" spc="-28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Science  </a:t>
            </a:r>
            <a:r>
              <a:rPr sz="2000" spc="-85" dirty="0">
                <a:latin typeface="Trebuchet MS"/>
                <a:cs typeface="Trebuchet MS"/>
              </a:rPr>
              <a:t>University </a:t>
            </a:r>
            <a:r>
              <a:rPr sz="2000" spc="-75" dirty="0">
                <a:latin typeface="Trebuchet MS"/>
                <a:cs typeface="Trebuchet MS"/>
              </a:rPr>
              <a:t>of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Waikato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spc="-55" dirty="0">
                <a:latin typeface="Trebuchet MS"/>
                <a:cs typeface="Trebuchet MS"/>
              </a:rPr>
              <a:t>New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Zealand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08070" y="5389626"/>
            <a:ext cx="612139" cy="612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8070" y="4639157"/>
            <a:ext cx="612139" cy="612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29252" y="1866392"/>
            <a:ext cx="54099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0" dirty="0"/>
              <a:t>使用</a:t>
            </a:r>
            <a:r>
              <a:rPr lang="en-US" altLang="zh-TW" spc="-20" dirty="0"/>
              <a:t>Weka</a:t>
            </a:r>
            <a:r>
              <a:rPr lang="zh-TW" altLang="en-US" spc="-20" dirty="0"/>
              <a:t>進行資料探勘</a:t>
            </a:r>
            <a:endParaRPr spc="-65" dirty="0"/>
          </a:p>
        </p:txBody>
      </p:sp>
      <p:sp>
        <p:nvSpPr>
          <p:cNvPr id="7" name="object 7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80066" y="578605"/>
            <a:ext cx="596900" cy="596900"/>
            <a:chOff x="480066" y="578605"/>
            <a:chExt cx="596900" cy="596900"/>
          </a:xfrm>
        </p:grpSpPr>
        <p:sp>
          <p:nvSpPr>
            <p:cNvPr id="9" name="object 9"/>
            <p:cNvSpPr/>
            <p:nvPr/>
          </p:nvSpPr>
          <p:spPr>
            <a:xfrm>
              <a:off x="507415" y="605967"/>
              <a:ext cx="541680" cy="5416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7415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1418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276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6" y="234129"/>
                  </a:lnTo>
                  <a:lnTo>
                    <a:pt x="44585" y="215752"/>
                  </a:lnTo>
                  <a:lnTo>
                    <a:pt x="55804" y="209128"/>
                  </a:lnTo>
                  <a:lnTo>
                    <a:pt x="67437" y="205176"/>
                  </a:lnTo>
                  <a:lnTo>
                    <a:pt x="79562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9276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2" y="204600"/>
                  </a:lnTo>
                  <a:lnTo>
                    <a:pt x="67437" y="205176"/>
                  </a:lnTo>
                  <a:lnTo>
                    <a:pt x="55804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6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245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368552" y="1737360"/>
            <a:ext cx="7637780" cy="3980815"/>
            <a:chOff x="1368552" y="1737360"/>
            <a:chExt cx="7637780" cy="3980815"/>
          </a:xfrm>
        </p:grpSpPr>
        <p:sp>
          <p:nvSpPr>
            <p:cNvPr id="4" name="object 4"/>
            <p:cNvSpPr/>
            <p:nvPr/>
          </p:nvSpPr>
          <p:spPr>
            <a:xfrm>
              <a:off x="1368552" y="1737360"/>
              <a:ext cx="6013703" cy="39806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01484" y="3110483"/>
              <a:ext cx="1704975" cy="2222500"/>
            </a:xfrm>
            <a:custGeom>
              <a:avLst/>
              <a:gdLst/>
              <a:ahLst/>
              <a:cxnLst/>
              <a:rect l="l" t="t" r="r" b="b"/>
              <a:pathLst>
                <a:path w="1704975" h="2222500">
                  <a:moveTo>
                    <a:pt x="1704594" y="1524000"/>
                  </a:moveTo>
                  <a:lnTo>
                    <a:pt x="1676400" y="1524000"/>
                  </a:lnTo>
                  <a:lnTo>
                    <a:pt x="1676400" y="1552194"/>
                  </a:lnTo>
                  <a:lnTo>
                    <a:pt x="1676400" y="2193798"/>
                  </a:lnTo>
                  <a:lnTo>
                    <a:pt x="28194" y="2193798"/>
                  </a:lnTo>
                  <a:lnTo>
                    <a:pt x="28194" y="1552194"/>
                  </a:lnTo>
                  <a:lnTo>
                    <a:pt x="1676400" y="1552194"/>
                  </a:lnTo>
                  <a:lnTo>
                    <a:pt x="1676400" y="1524000"/>
                  </a:lnTo>
                  <a:lnTo>
                    <a:pt x="0" y="1524000"/>
                  </a:lnTo>
                  <a:lnTo>
                    <a:pt x="0" y="2221992"/>
                  </a:lnTo>
                  <a:lnTo>
                    <a:pt x="13716" y="2221992"/>
                  </a:lnTo>
                  <a:lnTo>
                    <a:pt x="28194" y="2221992"/>
                  </a:lnTo>
                  <a:lnTo>
                    <a:pt x="1676400" y="2221992"/>
                  </a:lnTo>
                  <a:lnTo>
                    <a:pt x="1690116" y="2221992"/>
                  </a:lnTo>
                  <a:lnTo>
                    <a:pt x="1704594" y="2221992"/>
                  </a:lnTo>
                  <a:lnTo>
                    <a:pt x="1704594" y="1524000"/>
                  </a:lnTo>
                  <a:close/>
                </a:path>
                <a:path w="1704975" h="2222500">
                  <a:moveTo>
                    <a:pt x="1704594" y="762000"/>
                  </a:moveTo>
                  <a:lnTo>
                    <a:pt x="1676400" y="762000"/>
                  </a:lnTo>
                  <a:lnTo>
                    <a:pt x="1676400" y="790194"/>
                  </a:lnTo>
                  <a:lnTo>
                    <a:pt x="1676400" y="1431798"/>
                  </a:lnTo>
                  <a:lnTo>
                    <a:pt x="28194" y="1431798"/>
                  </a:lnTo>
                  <a:lnTo>
                    <a:pt x="28194" y="790194"/>
                  </a:lnTo>
                  <a:lnTo>
                    <a:pt x="1676400" y="790194"/>
                  </a:lnTo>
                  <a:lnTo>
                    <a:pt x="1676400" y="762000"/>
                  </a:lnTo>
                  <a:lnTo>
                    <a:pt x="0" y="762000"/>
                  </a:lnTo>
                  <a:lnTo>
                    <a:pt x="0" y="1459992"/>
                  </a:lnTo>
                  <a:lnTo>
                    <a:pt x="13716" y="1459992"/>
                  </a:lnTo>
                  <a:lnTo>
                    <a:pt x="28194" y="1459992"/>
                  </a:lnTo>
                  <a:lnTo>
                    <a:pt x="1676400" y="1459992"/>
                  </a:lnTo>
                  <a:lnTo>
                    <a:pt x="1690116" y="1459992"/>
                  </a:lnTo>
                  <a:lnTo>
                    <a:pt x="1704594" y="1459992"/>
                  </a:lnTo>
                  <a:lnTo>
                    <a:pt x="1704594" y="762000"/>
                  </a:lnTo>
                  <a:close/>
                </a:path>
                <a:path w="1704975" h="2222500">
                  <a:moveTo>
                    <a:pt x="1704594" y="0"/>
                  </a:moveTo>
                  <a:lnTo>
                    <a:pt x="1676400" y="0"/>
                  </a:lnTo>
                  <a:lnTo>
                    <a:pt x="1676400" y="28194"/>
                  </a:lnTo>
                  <a:lnTo>
                    <a:pt x="1676400" y="669798"/>
                  </a:lnTo>
                  <a:lnTo>
                    <a:pt x="28194" y="669798"/>
                  </a:lnTo>
                  <a:lnTo>
                    <a:pt x="28194" y="28194"/>
                  </a:lnTo>
                  <a:lnTo>
                    <a:pt x="1676400" y="28194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697992"/>
                  </a:lnTo>
                  <a:lnTo>
                    <a:pt x="13716" y="697992"/>
                  </a:lnTo>
                  <a:lnTo>
                    <a:pt x="28194" y="697992"/>
                  </a:lnTo>
                  <a:lnTo>
                    <a:pt x="1676400" y="697992"/>
                  </a:lnTo>
                  <a:lnTo>
                    <a:pt x="1690116" y="697992"/>
                  </a:lnTo>
                  <a:lnTo>
                    <a:pt x="1704594" y="697992"/>
                  </a:lnTo>
                  <a:lnTo>
                    <a:pt x="17045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97762" y="3276600"/>
            <a:ext cx="13931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895">
              <a:lnSpc>
                <a:spcPct val="100000"/>
              </a:lnSpc>
              <a:spcBef>
                <a:spcPts val="100"/>
              </a:spcBef>
            </a:pPr>
            <a:r>
              <a:rPr lang="zh-TW" altLang="en-US" sz="1800" spc="-125" dirty="0" smtClean="0">
                <a:latin typeface="Trebuchet MS"/>
                <a:cs typeface="Trebuchet MS"/>
              </a:rPr>
              <a:t>性能的比較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02018" y="3423665"/>
            <a:ext cx="314960" cy="1535430"/>
          </a:xfrm>
          <a:custGeom>
            <a:avLst/>
            <a:gdLst/>
            <a:ahLst/>
            <a:cxnLst/>
            <a:rect l="l" t="t" r="r" b="b"/>
            <a:pathLst>
              <a:path w="314959" h="1535429">
                <a:moveTo>
                  <a:pt x="37338" y="753618"/>
                </a:moveTo>
                <a:lnTo>
                  <a:pt x="8382" y="753618"/>
                </a:lnTo>
                <a:lnTo>
                  <a:pt x="8382" y="781812"/>
                </a:lnTo>
                <a:lnTo>
                  <a:pt x="37338" y="781812"/>
                </a:lnTo>
                <a:lnTo>
                  <a:pt x="37338" y="753618"/>
                </a:lnTo>
                <a:close/>
              </a:path>
              <a:path w="314959" h="1535429">
                <a:moveTo>
                  <a:pt x="40386" y="1306830"/>
                </a:moveTo>
                <a:lnTo>
                  <a:pt x="17526" y="1289304"/>
                </a:lnTo>
                <a:lnTo>
                  <a:pt x="0" y="1312164"/>
                </a:lnTo>
                <a:lnTo>
                  <a:pt x="22860" y="1329690"/>
                </a:lnTo>
                <a:lnTo>
                  <a:pt x="40386" y="1306830"/>
                </a:lnTo>
                <a:close/>
              </a:path>
              <a:path w="314959" h="1535429">
                <a:moveTo>
                  <a:pt x="40386" y="228600"/>
                </a:moveTo>
                <a:lnTo>
                  <a:pt x="22860" y="205740"/>
                </a:lnTo>
                <a:lnTo>
                  <a:pt x="0" y="222504"/>
                </a:lnTo>
                <a:lnTo>
                  <a:pt x="17526" y="245364"/>
                </a:lnTo>
                <a:lnTo>
                  <a:pt x="40386" y="228600"/>
                </a:lnTo>
                <a:close/>
              </a:path>
              <a:path w="314959" h="1535429">
                <a:moveTo>
                  <a:pt x="86106" y="1341120"/>
                </a:moveTo>
                <a:lnTo>
                  <a:pt x="63246" y="1323594"/>
                </a:lnTo>
                <a:lnTo>
                  <a:pt x="45720" y="1346454"/>
                </a:lnTo>
                <a:lnTo>
                  <a:pt x="68580" y="1363980"/>
                </a:lnTo>
                <a:lnTo>
                  <a:pt x="86106" y="1341120"/>
                </a:lnTo>
                <a:close/>
              </a:path>
              <a:path w="314959" h="1535429">
                <a:moveTo>
                  <a:pt x="86106" y="194310"/>
                </a:moveTo>
                <a:lnTo>
                  <a:pt x="68580" y="171450"/>
                </a:lnTo>
                <a:lnTo>
                  <a:pt x="45720" y="188214"/>
                </a:lnTo>
                <a:lnTo>
                  <a:pt x="63246" y="211074"/>
                </a:lnTo>
                <a:lnTo>
                  <a:pt x="86106" y="194310"/>
                </a:lnTo>
                <a:close/>
              </a:path>
              <a:path w="314959" h="1535429">
                <a:moveTo>
                  <a:pt x="94488" y="753618"/>
                </a:moveTo>
                <a:lnTo>
                  <a:pt x="65532" y="753618"/>
                </a:lnTo>
                <a:lnTo>
                  <a:pt x="65532" y="781812"/>
                </a:lnTo>
                <a:lnTo>
                  <a:pt x="94488" y="781812"/>
                </a:lnTo>
                <a:lnTo>
                  <a:pt x="94488" y="753618"/>
                </a:lnTo>
                <a:close/>
              </a:path>
              <a:path w="314959" h="1535429">
                <a:moveTo>
                  <a:pt x="131826" y="1375410"/>
                </a:moveTo>
                <a:lnTo>
                  <a:pt x="108966" y="1357884"/>
                </a:lnTo>
                <a:lnTo>
                  <a:pt x="91440" y="1380744"/>
                </a:lnTo>
                <a:lnTo>
                  <a:pt x="114300" y="1398270"/>
                </a:lnTo>
                <a:lnTo>
                  <a:pt x="131826" y="1375410"/>
                </a:lnTo>
                <a:close/>
              </a:path>
              <a:path w="314959" h="1535429">
                <a:moveTo>
                  <a:pt x="131826" y="160020"/>
                </a:moveTo>
                <a:lnTo>
                  <a:pt x="114300" y="137160"/>
                </a:lnTo>
                <a:lnTo>
                  <a:pt x="91440" y="153924"/>
                </a:lnTo>
                <a:lnTo>
                  <a:pt x="108966" y="176784"/>
                </a:lnTo>
                <a:lnTo>
                  <a:pt x="131826" y="160020"/>
                </a:lnTo>
                <a:close/>
              </a:path>
              <a:path w="314959" h="1535429">
                <a:moveTo>
                  <a:pt x="151638" y="753618"/>
                </a:moveTo>
                <a:lnTo>
                  <a:pt x="122682" y="753618"/>
                </a:lnTo>
                <a:lnTo>
                  <a:pt x="122682" y="781812"/>
                </a:lnTo>
                <a:lnTo>
                  <a:pt x="151638" y="781812"/>
                </a:lnTo>
                <a:lnTo>
                  <a:pt x="151638" y="753618"/>
                </a:lnTo>
                <a:close/>
              </a:path>
              <a:path w="314959" h="1535429">
                <a:moveTo>
                  <a:pt x="177546" y="1409700"/>
                </a:moveTo>
                <a:lnTo>
                  <a:pt x="154686" y="1392174"/>
                </a:lnTo>
                <a:lnTo>
                  <a:pt x="137160" y="1415034"/>
                </a:lnTo>
                <a:lnTo>
                  <a:pt x="160020" y="1432560"/>
                </a:lnTo>
                <a:lnTo>
                  <a:pt x="177546" y="1409700"/>
                </a:lnTo>
                <a:close/>
              </a:path>
              <a:path w="314959" h="1535429">
                <a:moveTo>
                  <a:pt x="177546" y="125730"/>
                </a:moveTo>
                <a:lnTo>
                  <a:pt x="160020" y="102870"/>
                </a:lnTo>
                <a:lnTo>
                  <a:pt x="137160" y="119634"/>
                </a:lnTo>
                <a:lnTo>
                  <a:pt x="154686" y="142494"/>
                </a:lnTo>
                <a:lnTo>
                  <a:pt x="177546" y="125730"/>
                </a:lnTo>
                <a:close/>
              </a:path>
              <a:path w="314959" h="1535429">
                <a:moveTo>
                  <a:pt x="208788" y="753618"/>
                </a:moveTo>
                <a:lnTo>
                  <a:pt x="179832" y="753618"/>
                </a:lnTo>
                <a:lnTo>
                  <a:pt x="179832" y="781812"/>
                </a:lnTo>
                <a:lnTo>
                  <a:pt x="208788" y="781812"/>
                </a:lnTo>
                <a:lnTo>
                  <a:pt x="208788" y="753618"/>
                </a:lnTo>
                <a:close/>
              </a:path>
              <a:path w="314959" h="1535429">
                <a:moveTo>
                  <a:pt x="223266" y="1443990"/>
                </a:moveTo>
                <a:lnTo>
                  <a:pt x="200406" y="1426464"/>
                </a:lnTo>
                <a:lnTo>
                  <a:pt x="182880" y="1449324"/>
                </a:lnTo>
                <a:lnTo>
                  <a:pt x="205740" y="1466850"/>
                </a:lnTo>
                <a:lnTo>
                  <a:pt x="223266" y="1443990"/>
                </a:lnTo>
                <a:close/>
              </a:path>
              <a:path w="314959" h="1535429">
                <a:moveTo>
                  <a:pt x="223266" y="91440"/>
                </a:moveTo>
                <a:lnTo>
                  <a:pt x="205740" y="68580"/>
                </a:lnTo>
                <a:lnTo>
                  <a:pt x="182880" y="85344"/>
                </a:lnTo>
                <a:lnTo>
                  <a:pt x="200406" y="108204"/>
                </a:lnTo>
                <a:lnTo>
                  <a:pt x="223266" y="91440"/>
                </a:lnTo>
                <a:close/>
              </a:path>
              <a:path w="314959" h="1535429">
                <a:moveTo>
                  <a:pt x="265938" y="753618"/>
                </a:moveTo>
                <a:lnTo>
                  <a:pt x="236982" y="753618"/>
                </a:lnTo>
                <a:lnTo>
                  <a:pt x="236982" y="781812"/>
                </a:lnTo>
                <a:lnTo>
                  <a:pt x="265938" y="781812"/>
                </a:lnTo>
                <a:lnTo>
                  <a:pt x="265938" y="753618"/>
                </a:lnTo>
                <a:close/>
              </a:path>
              <a:path w="314959" h="1535429">
                <a:moveTo>
                  <a:pt x="268986" y="1478280"/>
                </a:moveTo>
                <a:lnTo>
                  <a:pt x="246126" y="1460754"/>
                </a:lnTo>
                <a:lnTo>
                  <a:pt x="228600" y="1483614"/>
                </a:lnTo>
                <a:lnTo>
                  <a:pt x="251460" y="1501140"/>
                </a:lnTo>
                <a:lnTo>
                  <a:pt x="268986" y="1478280"/>
                </a:lnTo>
                <a:close/>
              </a:path>
              <a:path w="314959" h="1535429">
                <a:moveTo>
                  <a:pt x="268986" y="57150"/>
                </a:moveTo>
                <a:lnTo>
                  <a:pt x="251460" y="34290"/>
                </a:lnTo>
                <a:lnTo>
                  <a:pt x="228600" y="51054"/>
                </a:lnTo>
                <a:lnTo>
                  <a:pt x="246126" y="73914"/>
                </a:lnTo>
                <a:lnTo>
                  <a:pt x="268986" y="57150"/>
                </a:lnTo>
                <a:close/>
              </a:path>
              <a:path w="314959" h="1535429">
                <a:moveTo>
                  <a:pt x="313182" y="753618"/>
                </a:moveTo>
                <a:lnTo>
                  <a:pt x="294132" y="753618"/>
                </a:lnTo>
                <a:lnTo>
                  <a:pt x="294132" y="781812"/>
                </a:lnTo>
                <a:lnTo>
                  <a:pt x="313182" y="781812"/>
                </a:lnTo>
                <a:lnTo>
                  <a:pt x="313182" y="753618"/>
                </a:lnTo>
                <a:close/>
              </a:path>
              <a:path w="314959" h="1535429">
                <a:moveTo>
                  <a:pt x="314706" y="1512570"/>
                </a:moveTo>
                <a:lnTo>
                  <a:pt x="291846" y="1495044"/>
                </a:lnTo>
                <a:lnTo>
                  <a:pt x="274320" y="1517904"/>
                </a:lnTo>
                <a:lnTo>
                  <a:pt x="297180" y="1535430"/>
                </a:lnTo>
                <a:lnTo>
                  <a:pt x="314706" y="1512570"/>
                </a:lnTo>
                <a:close/>
              </a:path>
              <a:path w="314959" h="1535429">
                <a:moveTo>
                  <a:pt x="314706" y="22860"/>
                </a:moveTo>
                <a:lnTo>
                  <a:pt x="297180" y="0"/>
                </a:lnTo>
                <a:lnTo>
                  <a:pt x="274320" y="16764"/>
                </a:lnTo>
                <a:lnTo>
                  <a:pt x="291846" y="39624"/>
                </a:lnTo>
                <a:lnTo>
                  <a:pt x="314706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16</a:t>
            </a:r>
          </a:p>
        </p:txBody>
      </p:sp>
      <p:sp>
        <p:nvSpPr>
          <p:cNvPr id="9" name="object 6"/>
          <p:cNvSpPr txBox="1"/>
          <p:nvPr/>
        </p:nvSpPr>
        <p:spPr>
          <a:xfrm>
            <a:off x="7511014" y="4877042"/>
            <a:ext cx="13931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895">
              <a:lnSpc>
                <a:spcPct val="100000"/>
              </a:lnSpc>
              <a:spcBef>
                <a:spcPts val="100"/>
              </a:spcBef>
            </a:pPr>
            <a:r>
              <a:rPr lang="zh-TW" altLang="en-US" sz="1800" spc="-125" dirty="0" smtClean="0">
                <a:latin typeface="Trebuchet MS"/>
                <a:cs typeface="Trebuchet MS"/>
              </a:rPr>
              <a:t>指令線界面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7511014" y="4076821"/>
            <a:ext cx="13931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895">
              <a:lnSpc>
                <a:spcPct val="100000"/>
              </a:lnSpc>
              <a:spcBef>
                <a:spcPts val="100"/>
              </a:spcBef>
            </a:pPr>
            <a:r>
              <a:rPr lang="zh-TW" altLang="en-US" sz="1800" spc="-125" dirty="0" smtClean="0">
                <a:latin typeface="Trebuchet MS"/>
                <a:cs typeface="Trebuchet MS"/>
              </a:rPr>
              <a:t>圖形化介面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245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16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2" y="914401"/>
            <a:ext cx="6232608" cy="4393902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1143000" y="5791200"/>
            <a:ext cx="5257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895">
              <a:spcBef>
                <a:spcPts val="100"/>
              </a:spcBef>
            </a:pPr>
            <a:r>
              <a:rPr lang="zh-TW" altLang="en-US" sz="3600" spc="-125" dirty="0" smtClean="0">
                <a:latin typeface="Trebuchet MS"/>
                <a:cs typeface="Trebuchet MS"/>
              </a:rPr>
              <a:t>▲ </a:t>
            </a:r>
            <a:r>
              <a:rPr lang="en-US" altLang="zh-TW" sz="3600" spc="-125" dirty="0" smtClean="0">
                <a:latin typeface="Trebuchet MS"/>
                <a:cs typeface="Trebuchet MS"/>
              </a:rPr>
              <a:t>Weka</a:t>
            </a:r>
            <a:r>
              <a:rPr lang="zh-TW" altLang="en-US" sz="3600" spc="-125" dirty="0" smtClean="0">
                <a:latin typeface="Trebuchet MS"/>
                <a:cs typeface="Trebuchet MS"/>
              </a:rPr>
              <a:t> </a:t>
            </a:r>
            <a:r>
              <a:rPr lang="en-US" altLang="zh-TW" sz="3600" spc="-125" dirty="0" smtClean="0">
                <a:latin typeface="Trebuchet MS"/>
                <a:cs typeface="Trebuchet MS"/>
              </a:rPr>
              <a:t>(</a:t>
            </a:r>
            <a:r>
              <a:rPr lang="zh-TW" altLang="en-US" sz="3600" spc="-125" dirty="0" smtClean="0">
                <a:latin typeface="Trebuchet MS"/>
                <a:cs typeface="Trebuchet MS"/>
              </a:rPr>
              <a:t>版本</a:t>
            </a:r>
            <a:r>
              <a:rPr lang="en-US" altLang="zh-TW" sz="3600" spc="-125" dirty="0" smtClean="0">
                <a:latin typeface="Trebuchet MS"/>
                <a:cs typeface="Trebuchet MS"/>
              </a:rPr>
              <a:t>3.8.4)</a:t>
            </a:r>
            <a:r>
              <a:rPr lang="zh-TW" altLang="en-US" sz="3600" dirty="0" smtClean="0">
                <a:latin typeface="Trebuchet MS"/>
                <a:cs typeface="Trebuchet MS"/>
              </a:rPr>
              <a:t> </a:t>
            </a:r>
            <a:r>
              <a:rPr lang="zh-TW" altLang="en-US" sz="3600" spc="-125" dirty="0" smtClean="0">
                <a:latin typeface="Trebuchet MS"/>
                <a:cs typeface="Trebuchet MS"/>
              </a:rPr>
              <a:t>介面</a:t>
            </a:r>
            <a:endParaRPr sz="3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4239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465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</a:t>
            </a:r>
            <a:r>
              <a:rPr lang="zh-TW" altLang="fr-FR" sz="3200" spc="-10" dirty="0" smtClean="0"/>
              <a:t>介面</a:t>
            </a:r>
            <a:r>
              <a:rPr lang="zh-TW" altLang="en-US" sz="3200" spc="-10" dirty="0" smtClean="0"/>
              <a:t> </a:t>
            </a:r>
            <a:r>
              <a:rPr lang="en-US" altLang="zh-TW" sz="3200" spc="-10" dirty="0" smtClean="0"/>
              <a:t>-</a:t>
            </a:r>
            <a:r>
              <a:rPr lang="zh-TW" altLang="en-US" sz="3200" spc="-10" dirty="0" smtClean="0"/>
              <a:t> 實作</a:t>
            </a:r>
            <a:endParaRPr sz="3200" dirty="0"/>
          </a:p>
        </p:txBody>
      </p:sp>
      <p:sp>
        <p:nvSpPr>
          <p:cNvPr id="12" name="object 6"/>
          <p:cNvSpPr txBox="1"/>
          <p:nvPr/>
        </p:nvSpPr>
        <p:spPr>
          <a:xfrm>
            <a:off x="450650" y="1052829"/>
            <a:ext cx="4038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895">
              <a:spcBef>
                <a:spcPts val="100"/>
              </a:spcBef>
            </a:pPr>
            <a:r>
              <a:rPr lang="zh-TW" altLang="en-US" sz="3600" spc="-125" dirty="0" smtClean="0">
                <a:latin typeface="Trebuchet MS"/>
                <a:cs typeface="Trebuchet MS"/>
              </a:rPr>
              <a:t> </a:t>
            </a:r>
            <a:r>
              <a:rPr lang="en-US" altLang="zh-TW" sz="3600" spc="-125" dirty="0">
                <a:latin typeface="Trebuchet MS"/>
                <a:cs typeface="Trebuchet MS"/>
              </a:rPr>
              <a:t>1</a:t>
            </a:r>
            <a:r>
              <a:rPr lang="en-US" altLang="zh-TW" sz="3600" spc="-125" dirty="0" smtClean="0">
                <a:latin typeface="Trebuchet MS"/>
                <a:cs typeface="Trebuchet MS"/>
              </a:rPr>
              <a:t>.</a:t>
            </a:r>
            <a:r>
              <a:rPr lang="zh-TW" altLang="en-US" sz="3600" spc="-125" dirty="0" smtClean="0">
                <a:latin typeface="Trebuchet MS"/>
                <a:cs typeface="Trebuchet MS"/>
              </a:rPr>
              <a:t>找到</a:t>
            </a:r>
            <a:r>
              <a:rPr lang="en-US" altLang="zh-TW" sz="3600" spc="-125" dirty="0" smtClean="0">
                <a:latin typeface="Trebuchet MS"/>
                <a:cs typeface="Trebuchet MS"/>
              </a:rPr>
              <a:t>data</a:t>
            </a:r>
            <a:r>
              <a:rPr lang="zh-TW" altLang="en-US" sz="3600" spc="-125" dirty="0" smtClean="0">
                <a:latin typeface="Trebuchet MS"/>
                <a:cs typeface="Trebuchet MS"/>
              </a:rPr>
              <a:t>資料夾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1981200"/>
            <a:ext cx="760182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4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7465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</a:t>
            </a:r>
            <a:r>
              <a:rPr lang="zh-TW" altLang="fr-FR" sz="3200" spc="-10" dirty="0" smtClean="0"/>
              <a:t>介面</a:t>
            </a:r>
            <a:r>
              <a:rPr lang="zh-TW" altLang="en-US" sz="3200" spc="-10" dirty="0" smtClean="0"/>
              <a:t> </a:t>
            </a:r>
            <a:r>
              <a:rPr lang="en-US" altLang="zh-TW" sz="3200" spc="-10" dirty="0" smtClean="0"/>
              <a:t>-</a:t>
            </a:r>
            <a:r>
              <a:rPr lang="zh-TW" altLang="en-US" sz="3200" spc="-10" dirty="0" smtClean="0"/>
              <a:t> 實作</a:t>
            </a:r>
            <a:endParaRPr sz="320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16</a:t>
            </a:r>
          </a:p>
        </p:txBody>
      </p:sp>
      <p:sp>
        <p:nvSpPr>
          <p:cNvPr id="12" name="object 6"/>
          <p:cNvSpPr txBox="1"/>
          <p:nvPr/>
        </p:nvSpPr>
        <p:spPr>
          <a:xfrm>
            <a:off x="533400" y="1143000"/>
            <a:ext cx="1013556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895">
              <a:spcBef>
                <a:spcPts val="100"/>
              </a:spcBef>
            </a:pPr>
            <a:r>
              <a:rPr lang="zh-TW" altLang="en-US" sz="3600" spc="-125" dirty="0" smtClean="0">
                <a:latin typeface="Trebuchet MS"/>
                <a:cs typeface="Trebuchet MS"/>
              </a:rPr>
              <a:t> </a:t>
            </a:r>
            <a:r>
              <a:rPr lang="en-US" altLang="zh-TW" sz="3600" spc="-125" dirty="0" smtClean="0">
                <a:latin typeface="Trebuchet MS"/>
                <a:cs typeface="Trebuchet MS"/>
              </a:rPr>
              <a:t>2.</a:t>
            </a:r>
            <a:r>
              <a:rPr lang="zh-TW" altLang="en-US" sz="3600" spc="-125" dirty="0" smtClean="0">
                <a:latin typeface="Trebuchet MS"/>
                <a:cs typeface="Trebuchet MS"/>
              </a:rPr>
              <a:t>複製</a:t>
            </a:r>
            <a:r>
              <a:rPr lang="en-US" altLang="zh-TW" sz="3600" spc="-125" dirty="0" smtClean="0">
                <a:latin typeface="Trebuchet MS"/>
                <a:cs typeface="Trebuchet MS"/>
              </a:rPr>
              <a:t>data</a:t>
            </a:r>
            <a:r>
              <a:rPr lang="zh-TW" altLang="en-US" sz="3600" spc="-125" dirty="0" smtClean="0">
                <a:latin typeface="Trebuchet MS"/>
                <a:cs typeface="Trebuchet MS"/>
              </a:rPr>
              <a:t>資料夾，並重新命名為</a:t>
            </a:r>
            <a:r>
              <a:rPr lang="en-US" altLang="zh-TW" sz="3600" spc="-125" dirty="0" smtClean="0">
                <a:latin typeface="Trebuchet MS"/>
                <a:cs typeface="Trebuchet MS"/>
              </a:rPr>
              <a:t>Weka</a:t>
            </a:r>
            <a:r>
              <a:rPr lang="zh-TW" altLang="en-US" sz="3600" spc="-125" dirty="0" smtClean="0">
                <a:latin typeface="Trebuchet MS"/>
                <a:cs typeface="Trebuchet MS"/>
              </a:rPr>
              <a:t> </a:t>
            </a:r>
            <a:r>
              <a:rPr lang="en-US" altLang="zh-TW" sz="3600" spc="-125" dirty="0" smtClean="0">
                <a:latin typeface="Trebuchet MS"/>
                <a:cs typeface="Trebuchet MS"/>
              </a:rPr>
              <a:t>datasets</a:t>
            </a:r>
            <a:r>
              <a:rPr lang="zh-TW" altLang="en-US" sz="3600" spc="-125" dirty="0" smtClean="0">
                <a:latin typeface="Trebuchet MS"/>
                <a:cs typeface="Trebuchet MS"/>
              </a:rPr>
              <a:t>，避免不小心更動資料集無法還原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47703"/>
            <a:ext cx="8023801" cy="37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17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76" y="1295400"/>
            <a:ext cx="9876190" cy="49047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18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34420"/>
            <a:ext cx="10961905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22085" y="6603555"/>
            <a:ext cx="14732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fld id="{81D60167-4931-47E6-BA6A-407CBD079E47}" type="slidenum"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2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03097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z="3200" spc="-20" dirty="0"/>
              <a:t>使用</a:t>
            </a:r>
            <a:r>
              <a:rPr lang="en-US" altLang="zh-TW" sz="3200" spc="-20" dirty="0"/>
              <a:t>Weka</a:t>
            </a:r>
            <a:r>
              <a:rPr lang="zh-TW" altLang="en-US" sz="3200" spc="-20" dirty="0"/>
              <a:t>資料探勘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10" y="1452625"/>
            <a:ext cx="7019925" cy="342721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7190" marR="2490470" indent="-365125">
              <a:lnSpc>
                <a:spcPts val="3020"/>
              </a:lnSpc>
              <a:spcBef>
                <a:spcPts val="484"/>
              </a:spcBef>
            </a:pPr>
            <a:r>
              <a:rPr sz="2800" spc="-125" dirty="0">
                <a:latin typeface="Trebuchet MS"/>
                <a:cs typeface="Trebuchet MS"/>
              </a:rPr>
              <a:t>… </a:t>
            </a:r>
            <a:r>
              <a:rPr lang="zh-TW" altLang="en-US" sz="2800" spc="-125" dirty="0" smtClean="0">
                <a:latin typeface="Trebuchet MS"/>
                <a:cs typeface="Trebuchet MS"/>
              </a:rPr>
              <a:t>一個使用</a:t>
            </a:r>
            <a:r>
              <a:rPr lang="en-US" altLang="zh-TW" sz="2800" spc="-12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25" dirty="0" smtClean="0">
                <a:latin typeface="Trebuchet MS"/>
                <a:cs typeface="Trebuchet MS"/>
              </a:rPr>
              <a:t>進行資料探勘的實用課程</a:t>
            </a:r>
            <a:endParaRPr lang="en-US" altLang="zh-TW" sz="2800" spc="-125" dirty="0" smtClean="0">
              <a:latin typeface="Trebuchet MS"/>
              <a:cs typeface="Trebuchet MS"/>
            </a:endParaRPr>
          </a:p>
          <a:p>
            <a:pPr marL="377190" marR="2490470" indent="-365125">
              <a:lnSpc>
                <a:spcPts val="3020"/>
              </a:lnSpc>
              <a:spcBef>
                <a:spcPts val="484"/>
              </a:spcBef>
            </a:pPr>
            <a:endParaRPr sz="3450" dirty="0" smtClean="0">
              <a:latin typeface="Trebuchet MS"/>
              <a:cs typeface="Trebuchet MS"/>
            </a:endParaRPr>
          </a:p>
          <a:p>
            <a:pPr marL="377190" marR="2309495" indent="-365125">
              <a:lnSpc>
                <a:spcPts val="3020"/>
              </a:lnSpc>
              <a:spcBef>
                <a:spcPts val="5"/>
              </a:spcBef>
            </a:pPr>
            <a:r>
              <a:rPr sz="2800" b="1" spc="-65" dirty="0" smtClean="0">
                <a:latin typeface="Trebuchet MS"/>
                <a:cs typeface="Trebuchet MS"/>
              </a:rPr>
              <a:t>… </a:t>
            </a:r>
            <a:r>
              <a:rPr lang="zh-TW" altLang="en-US" sz="2800" spc="-65" dirty="0" smtClean="0">
                <a:latin typeface="Trebuchet MS"/>
                <a:cs typeface="Trebuchet MS"/>
              </a:rPr>
              <a:t>解釋幾個受歡迎的演算法的基本原理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 dirty="0">
              <a:latin typeface="Trebuchet MS"/>
              <a:cs typeface="Trebuchet MS"/>
            </a:endParaRPr>
          </a:p>
          <a:p>
            <a:pPr marL="2616200">
              <a:lnSpc>
                <a:spcPct val="100000"/>
              </a:lnSpc>
            </a:pPr>
            <a:r>
              <a:rPr sz="2800" b="1" spc="-100" dirty="0">
                <a:latin typeface="Trebuchet MS"/>
                <a:cs typeface="Trebuchet MS"/>
              </a:rPr>
              <a:t>Ian </a:t>
            </a:r>
            <a:r>
              <a:rPr sz="2800" b="1" spc="-215" dirty="0">
                <a:latin typeface="Trebuchet MS"/>
                <a:cs typeface="Trebuchet MS"/>
              </a:rPr>
              <a:t>H.</a:t>
            </a:r>
            <a:r>
              <a:rPr sz="2800" b="1" spc="-330" dirty="0">
                <a:latin typeface="Trebuchet MS"/>
                <a:cs typeface="Trebuchet MS"/>
              </a:rPr>
              <a:t> </a:t>
            </a:r>
            <a:r>
              <a:rPr sz="2800" b="1" spc="-135" dirty="0">
                <a:latin typeface="Trebuchet MS"/>
                <a:cs typeface="Trebuchet MS"/>
              </a:rPr>
              <a:t>Witten</a:t>
            </a:r>
            <a:endParaRPr sz="2800" dirty="0">
              <a:latin typeface="Trebuchet MS"/>
              <a:cs typeface="Trebuchet MS"/>
            </a:endParaRPr>
          </a:p>
          <a:p>
            <a:pPr marL="2616200">
              <a:lnSpc>
                <a:spcPct val="100000"/>
              </a:lnSpc>
              <a:spcBef>
                <a:spcPts val="320"/>
              </a:spcBef>
            </a:pPr>
            <a:r>
              <a:rPr sz="2400" spc="-100" dirty="0">
                <a:latin typeface="Trebuchet MS"/>
                <a:cs typeface="Trebuchet MS"/>
              </a:rPr>
              <a:t>University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135" dirty="0">
                <a:latin typeface="Trebuchet MS"/>
                <a:cs typeface="Trebuchet MS"/>
              </a:rPr>
              <a:t>Waikato, </a:t>
            </a:r>
            <a:r>
              <a:rPr sz="2400" spc="-65" dirty="0">
                <a:latin typeface="Trebuchet MS"/>
                <a:cs typeface="Trebuchet MS"/>
              </a:rPr>
              <a:t>New</a:t>
            </a:r>
            <a:r>
              <a:rPr sz="2400" spc="-459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Zealand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08280"/>
            <a:ext cx="664743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1.2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fr-FR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探索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「</a:t>
            </a:r>
            <a:r>
              <a:rPr lang="fr-FR" altLang="zh-TW" sz="3200" i="1" spc="-10" dirty="0">
                <a:solidFill>
                  <a:srgbClr val="FF0000"/>
                </a:solidFill>
                <a:latin typeface="Carlito"/>
                <a:cs typeface="Carlito"/>
              </a:rPr>
              <a:t>Explorer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」 介面</a:t>
            </a:r>
            <a:endParaRPr sz="32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8951" y="978408"/>
            <a:ext cx="7376159" cy="5699760"/>
            <a:chOff x="758951" y="978408"/>
            <a:chExt cx="7376159" cy="5699760"/>
          </a:xfrm>
        </p:grpSpPr>
        <p:sp>
          <p:nvSpPr>
            <p:cNvPr id="4" name="object 4"/>
            <p:cNvSpPr/>
            <p:nvPr/>
          </p:nvSpPr>
          <p:spPr>
            <a:xfrm>
              <a:off x="758951" y="978408"/>
              <a:ext cx="7376159" cy="56997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00" y="2227325"/>
              <a:ext cx="3969385" cy="462280"/>
            </a:xfrm>
            <a:custGeom>
              <a:avLst/>
              <a:gdLst/>
              <a:ahLst/>
              <a:cxnLst/>
              <a:rect l="l" t="t" r="r" b="b"/>
              <a:pathLst>
                <a:path w="3969384" h="462280">
                  <a:moveTo>
                    <a:pt x="3969257" y="461771"/>
                  </a:moveTo>
                  <a:lnTo>
                    <a:pt x="3969257" y="0"/>
                  </a:lnTo>
                  <a:lnTo>
                    <a:pt x="0" y="0"/>
                  </a:lnTo>
                  <a:lnTo>
                    <a:pt x="0" y="461771"/>
                  </a:lnTo>
                  <a:lnTo>
                    <a:pt x="3969257" y="4617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39084" y="2212847"/>
              <a:ext cx="3996690" cy="490855"/>
            </a:xfrm>
            <a:custGeom>
              <a:avLst/>
              <a:gdLst/>
              <a:ahLst/>
              <a:cxnLst/>
              <a:rect l="l" t="t" r="r" b="b"/>
              <a:pathLst>
                <a:path w="3996690" h="490855">
                  <a:moveTo>
                    <a:pt x="3996690" y="490727"/>
                  </a:moveTo>
                  <a:lnTo>
                    <a:pt x="3996690" y="0"/>
                  </a:lnTo>
                  <a:lnTo>
                    <a:pt x="0" y="0"/>
                  </a:lnTo>
                  <a:lnTo>
                    <a:pt x="0" y="490727"/>
                  </a:lnTo>
                  <a:lnTo>
                    <a:pt x="13716" y="490727"/>
                  </a:lnTo>
                  <a:lnTo>
                    <a:pt x="13715" y="28955"/>
                  </a:lnTo>
                  <a:lnTo>
                    <a:pt x="28193" y="14477"/>
                  </a:lnTo>
                  <a:lnTo>
                    <a:pt x="28193" y="28955"/>
                  </a:lnTo>
                  <a:lnTo>
                    <a:pt x="3968495" y="28955"/>
                  </a:lnTo>
                  <a:lnTo>
                    <a:pt x="3968495" y="14477"/>
                  </a:lnTo>
                  <a:lnTo>
                    <a:pt x="3982973" y="28955"/>
                  </a:lnTo>
                  <a:lnTo>
                    <a:pt x="3982973" y="490727"/>
                  </a:lnTo>
                  <a:lnTo>
                    <a:pt x="3996690" y="490727"/>
                  </a:lnTo>
                  <a:close/>
                </a:path>
                <a:path w="3996690" h="490855">
                  <a:moveTo>
                    <a:pt x="28193" y="28955"/>
                  </a:moveTo>
                  <a:lnTo>
                    <a:pt x="28193" y="14477"/>
                  </a:lnTo>
                  <a:lnTo>
                    <a:pt x="13715" y="28955"/>
                  </a:lnTo>
                  <a:lnTo>
                    <a:pt x="28193" y="28955"/>
                  </a:lnTo>
                  <a:close/>
                </a:path>
                <a:path w="3996690" h="490855">
                  <a:moveTo>
                    <a:pt x="28193" y="461771"/>
                  </a:moveTo>
                  <a:lnTo>
                    <a:pt x="28193" y="28955"/>
                  </a:lnTo>
                  <a:lnTo>
                    <a:pt x="13715" y="28955"/>
                  </a:lnTo>
                  <a:lnTo>
                    <a:pt x="13715" y="461771"/>
                  </a:lnTo>
                  <a:lnTo>
                    <a:pt x="28193" y="461771"/>
                  </a:lnTo>
                  <a:close/>
                </a:path>
                <a:path w="3996690" h="490855">
                  <a:moveTo>
                    <a:pt x="3982973" y="461771"/>
                  </a:moveTo>
                  <a:lnTo>
                    <a:pt x="13715" y="461771"/>
                  </a:lnTo>
                  <a:lnTo>
                    <a:pt x="28193" y="476249"/>
                  </a:lnTo>
                  <a:lnTo>
                    <a:pt x="28193" y="490727"/>
                  </a:lnTo>
                  <a:lnTo>
                    <a:pt x="3968495" y="490727"/>
                  </a:lnTo>
                  <a:lnTo>
                    <a:pt x="3968495" y="476249"/>
                  </a:lnTo>
                  <a:lnTo>
                    <a:pt x="3982973" y="461771"/>
                  </a:lnTo>
                  <a:close/>
                </a:path>
                <a:path w="3996690" h="490855">
                  <a:moveTo>
                    <a:pt x="28193" y="490727"/>
                  </a:moveTo>
                  <a:lnTo>
                    <a:pt x="28193" y="476249"/>
                  </a:lnTo>
                  <a:lnTo>
                    <a:pt x="13715" y="461771"/>
                  </a:lnTo>
                  <a:lnTo>
                    <a:pt x="13716" y="490727"/>
                  </a:lnTo>
                  <a:lnTo>
                    <a:pt x="28193" y="490727"/>
                  </a:lnTo>
                  <a:close/>
                </a:path>
                <a:path w="3996690" h="490855">
                  <a:moveTo>
                    <a:pt x="3982973" y="28955"/>
                  </a:moveTo>
                  <a:lnTo>
                    <a:pt x="3968495" y="14477"/>
                  </a:lnTo>
                  <a:lnTo>
                    <a:pt x="3968495" y="28955"/>
                  </a:lnTo>
                  <a:lnTo>
                    <a:pt x="3982973" y="28955"/>
                  </a:lnTo>
                  <a:close/>
                </a:path>
                <a:path w="3996690" h="490855">
                  <a:moveTo>
                    <a:pt x="3982973" y="461771"/>
                  </a:moveTo>
                  <a:lnTo>
                    <a:pt x="3982973" y="28955"/>
                  </a:lnTo>
                  <a:lnTo>
                    <a:pt x="3968495" y="28955"/>
                  </a:lnTo>
                  <a:lnTo>
                    <a:pt x="3968495" y="461771"/>
                  </a:lnTo>
                  <a:lnTo>
                    <a:pt x="3982973" y="461771"/>
                  </a:lnTo>
                  <a:close/>
                </a:path>
                <a:path w="3996690" h="490855">
                  <a:moveTo>
                    <a:pt x="3982973" y="490727"/>
                  </a:moveTo>
                  <a:lnTo>
                    <a:pt x="3982973" y="461771"/>
                  </a:lnTo>
                  <a:lnTo>
                    <a:pt x="3968495" y="476249"/>
                  </a:lnTo>
                  <a:lnTo>
                    <a:pt x="3968495" y="490727"/>
                  </a:lnTo>
                  <a:lnTo>
                    <a:pt x="3982973" y="49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52800" y="2227326"/>
            <a:ext cx="3969385" cy="3956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4"/>
              </a:spcBef>
            </a:pPr>
            <a:r>
              <a:rPr lang="zh-TW" altLang="en-US" sz="2400" spc="-70" dirty="0" smtClean="0">
                <a:latin typeface="Trebuchet MS"/>
                <a:cs typeface="Trebuchet MS"/>
              </a:rPr>
              <a:t>打開檔案</a:t>
            </a:r>
            <a:r>
              <a:rPr sz="2400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2007870"/>
            <a:ext cx="1148715" cy="490220"/>
          </a:xfrm>
          <a:custGeom>
            <a:avLst/>
            <a:gdLst/>
            <a:ahLst/>
            <a:cxnLst/>
            <a:rect l="l" t="t" r="r" b="b"/>
            <a:pathLst>
              <a:path w="1148714" h="490219">
                <a:moveTo>
                  <a:pt x="140207" y="21335"/>
                </a:moveTo>
                <a:lnTo>
                  <a:pt x="138683" y="12953"/>
                </a:lnTo>
                <a:lnTo>
                  <a:pt x="137921" y="5333"/>
                </a:lnTo>
                <a:lnTo>
                  <a:pt x="130301" y="0"/>
                </a:lnTo>
                <a:lnTo>
                  <a:pt x="122681" y="1523"/>
                </a:lnTo>
                <a:lnTo>
                  <a:pt x="0" y="19049"/>
                </a:lnTo>
                <a:lnTo>
                  <a:pt x="21335" y="46360"/>
                </a:lnTo>
                <a:lnTo>
                  <a:pt x="21335" y="43433"/>
                </a:lnTo>
                <a:lnTo>
                  <a:pt x="32003" y="16763"/>
                </a:lnTo>
                <a:lnTo>
                  <a:pt x="81307" y="36485"/>
                </a:lnTo>
                <a:lnTo>
                  <a:pt x="127253" y="29717"/>
                </a:lnTo>
                <a:lnTo>
                  <a:pt x="134873" y="28193"/>
                </a:lnTo>
                <a:lnTo>
                  <a:pt x="140207" y="21335"/>
                </a:lnTo>
                <a:close/>
              </a:path>
              <a:path w="1148714" h="490219">
                <a:moveTo>
                  <a:pt x="81307" y="36485"/>
                </a:moveTo>
                <a:lnTo>
                  <a:pt x="32003" y="16763"/>
                </a:lnTo>
                <a:lnTo>
                  <a:pt x="21335" y="43433"/>
                </a:lnTo>
                <a:lnTo>
                  <a:pt x="28955" y="46479"/>
                </a:lnTo>
                <a:lnTo>
                  <a:pt x="28955" y="44195"/>
                </a:lnTo>
                <a:lnTo>
                  <a:pt x="38099" y="21335"/>
                </a:lnTo>
                <a:lnTo>
                  <a:pt x="53225" y="40621"/>
                </a:lnTo>
                <a:lnTo>
                  <a:pt x="81307" y="36485"/>
                </a:lnTo>
                <a:close/>
              </a:path>
              <a:path w="1148714" h="490219">
                <a:moveTo>
                  <a:pt x="103631" y="105917"/>
                </a:moveTo>
                <a:lnTo>
                  <a:pt x="99059" y="99059"/>
                </a:lnTo>
                <a:lnTo>
                  <a:pt x="71002" y="63287"/>
                </a:lnTo>
                <a:lnTo>
                  <a:pt x="21335" y="43433"/>
                </a:lnTo>
                <a:lnTo>
                  <a:pt x="21335" y="46360"/>
                </a:lnTo>
                <a:lnTo>
                  <a:pt x="81533" y="123443"/>
                </a:lnTo>
                <a:lnTo>
                  <a:pt x="89915" y="124205"/>
                </a:lnTo>
                <a:lnTo>
                  <a:pt x="96773" y="119633"/>
                </a:lnTo>
                <a:lnTo>
                  <a:pt x="102869" y="114299"/>
                </a:lnTo>
                <a:lnTo>
                  <a:pt x="103631" y="105917"/>
                </a:lnTo>
                <a:close/>
              </a:path>
              <a:path w="1148714" h="490219">
                <a:moveTo>
                  <a:pt x="53225" y="40621"/>
                </a:moveTo>
                <a:lnTo>
                  <a:pt x="38099" y="21335"/>
                </a:lnTo>
                <a:lnTo>
                  <a:pt x="28955" y="44195"/>
                </a:lnTo>
                <a:lnTo>
                  <a:pt x="53225" y="40621"/>
                </a:lnTo>
                <a:close/>
              </a:path>
              <a:path w="1148714" h="490219">
                <a:moveTo>
                  <a:pt x="71002" y="63287"/>
                </a:moveTo>
                <a:lnTo>
                  <a:pt x="53225" y="40621"/>
                </a:lnTo>
                <a:lnTo>
                  <a:pt x="28955" y="44195"/>
                </a:lnTo>
                <a:lnTo>
                  <a:pt x="28955" y="46479"/>
                </a:lnTo>
                <a:lnTo>
                  <a:pt x="71002" y="63287"/>
                </a:lnTo>
                <a:close/>
              </a:path>
              <a:path w="1148714" h="490219">
                <a:moveTo>
                  <a:pt x="1148333" y="463295"/>
                </a:moveTo>
                <a:lnTo>
                  <a:pt x="81307" y="36485"/>
                </a:lnTo>
                <a:lnTo>
                  <a:pt x="53225" y="40621"/>
                </a:lnTo>
                <a:lnTo>
                  <a:pt x="71002" y="63287"/>
                </a:lnTo>
                <a:lnTo>
                  <a:pt x="1138427" y="489965"/>
                </a:lnTo>
                <a:lnTo>
                  <a:pt x="1148333" y="463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08280"/>
            <a:ext cx="700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1.2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fr-FR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探索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「</a:t>
            </a:r>
            <a:r>
              <a:rPr lang="fr-FR" altLang="zh-TW" sz="3200" i="1" spc="-10" dirty="0">
                <a:solidFill>
                  <a:srgbClr val="FF0000"/>
                </a:solidFill>
                <a:latin typeface="Carlito"/>
                <a:cs typeface="Carlito"/>
              </a:rPr>
              <a:t>Explorer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」 </a:t>
            </a:r>
            <a:r>
              <a:rPr lang="zh-TW" altLang="fr-FR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介面</a:t>
            </a:r>
            <a:r>
              <a:rPr lang="en-US" altLang="zh-TW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-</a:t>
            </a:r>
            <a:r>
              <a:rPr lang="zh-TW" altLang="en-US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實作</a:t>
            </a:r>
            <a:endParaRPr sz="32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19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645263"/>
            <a:ext cx="7541260" cy="5040842"/>
          </a:xfrm>
          <a:prstGeom prst="rect">
            <a:avLst/>
          </a:prstGeom>
        </p:spPr>
      </p:pic>
      <p:sp>
        <p:nvSpPr>
          <p:cNvPr id="12" name="object 7"/>
          <p:cNvSpPr txBox="1"/>
          <p:nvPr/>
        </p:nvSpPr>
        <p:spPr>
          <a:xfrm>
            <a:off x="681714" y="981274"/>
            <a:ext cx="7547886" cy="3956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0805">
              <a:spcBef>
                <a:spcPts val="204"/>
              </a:spcBef>
            </a:pPr>
            <a:r>
              <a:rPr lang="en-US" altLang="zh-TW" sz="2400" spc="-70" dirty="0" smtClean="0">
                <a:latin typeface="Trebuchet MS"/>
                <a:cs typeface="Trebuchet MS"/>
              </a:rPr>
              <a:t>1.</a:t>
            </a:r>
            <a:r>
              <a:rPr lang="zh-TW" altLang="en-US" sz="2400" spc="-70" dirty="0" smtClean="0">
                <a:latin typeface="Trebuchet MS"/>
                <a:cs typeface="Trebuchet MS"/>
              </a:rPr>
              <a:t>點擊左上方</a:t>
            </a:r>
            <a:r>
              <a:rPr lang="en-US" altLang="zh-TW" sz="2400" spc="-70" dirty="0" smtClean="0">
                <a:latin typeface="Trebuchet MS"/>
                <a:cs typeface="Trebuchet MS"/>
              </a:rPr>
              <a:t>open</a:t>
            </a:r>
            <a:r>
              <a:rPr lang="zh-TW" altLang="en-US" sz="2400" spc="-70" dirty="0">
                <a:latin typeface="Trebuchet MS"/>
                <a:cs typeface="Trebuchet MS"/>
              </a:rPr>
              <a:t> </a:t>
            </a:r>
            <a:r>
              <a:rPr lang="en-US" altLang="zh-TW" sz="2400" spc="-70" dirty="0" smtClean="0">
                <a:latin typeface="Trebuchet MS"/>
                <a:cs typeface="Trebuchet MS"/>
              </a:rPr>
              <a:t>file</a:t>
            </a:r>
            <a:r>
              <a:rPr lang="zh-TW" altLang="en-US" sz="2400" spc="-70" dirty="0" smtClean="0">
                <a:latin typeface="Trebuchet MS"/>
                <a:cs typeface="Trebuchet MS"/>
              </a:rPr>
              <a:t>來開啟</a:t>
            </a:r>
            <a:r>
              <a:rPr lang="en-US" altLang="zh-TW" sz="2400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endParaRPr lang="en-US" altLang="zh-TW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35485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08280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1.2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fr-FR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探索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「</a:t>
            </a:r>
            <a:r>
              <a:rPr lang="fr-FR" altLang="zh-TW" sz="3200" i="1" spc="-10" dirty="0">
                <a:solidFill>
                  <a:srgbClr val="FF0000"/>
                </a:solidFill>
                <a:latin typeface="Carlito"/>
                <a:cs typeface="Carlito"/>
              </a:rPr>
              <a:t>Explorer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」 </a:t>
            </a:r>
            <a:r>
              <a:rPr lang="zh-TW" altLang="fr-FR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介面</a:t>
            </a:r>
            <a:r>
              <a:rPr lang="en-US" altLang="zh-TW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-</a:t>
            </a:r>
            <a:r>
              <a:rPr lang="zh-TW" altLang="en-US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實作</a:t>
            </a:r>
            <a:endParaRPr sz="32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19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12348" t="13295" r="13402" b="6760"/>
          <a:stretch/>
        </p:blipFill>
        <p:spPr>
          <a:xfrm>
            <a:off x="609600" y="1690312"/>
            <a:ext cx="6858000" cy="4876800"/>
          </a:xfrm>
          <a:prstGeom prst="rect">
            <a:avLst/>
          </a:prstGeom>
        </p:spPr>
      </p:pic>
      <p:sp>
        <p:nvSpPr>
          <p:cNvPr id="11" name="object 7"/>
          <p:cNvSpPr txBox="1"/>
          <p:nvPr/>
        </p:nvSpPr>
        <p:spPr>
          <a:xfrm>
            <a:off x="681714" y="981274"/>
            <a:ext cx="7547886" cy="3956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0805">
              <a:spcBef>
                <a:spcPts val="204"/>
              </a:spcBef>
            </a:pPr>
            <a:r>
              <a:rPr lang="en-US" altLang="zh-TW" sz="2400" spc="-70" dirty="0">
                <a:latin typeface="Trebuchet MS"/>
                <a:cs typeface="Trebuchet MS"/>
              </a:rPr>
              <a:t>2</a:t>
            </a:r>
            <a:r>
              <a:rPr lang="en-US" altLang="zh-TW" sz="2400" spc="-70" dirty="0" smtClean="0">
                <a:latin typeface="Trebuchet MS"/>
                <a:cs typeface="Trebuchet MS"/>
              </a:rPr>
              <a:t>.</a:t>
            </a:r>
            <a:r>
              <a:rPr lang="zh-TW" altLang="en-US" sz="2400" spc="-70" dirty="0" smtClean="0">
                <a:latin typeface="Trebuchet MS"/>
                <a:cs typeface="Trebuchet MS"/>
              </a:rPr>
              <a:t>雙擊剛才複製的資料夾</a:t>
            </a:r>
            <a:r>
              <a:rPr lang="en-US" altLang="zh-TW" sz="2400" spc="-70" dirty="0" smtClean="0">
                <a:latin typeface="Trebuchet MS"/>
                <a:cs typeface="Trebuchet MS"/>
              </a:rPr>
              <a:t>Weka</a:t>
            </a:r>
            <a:r>
              <a:rPr lang="zh-TW" altLang="en-US" sz="2400" spc="-70" dirty="0" smtClean="0">
                <a:latin typeface="Trebuchet MS"/>
                <a:cs typeface="Trebuchet MS"/>
              </a:rPr>
              <a:t> </a:t>
            </a:r>
            <a:r>
              <a:rPr lang="en-US" altLang="zh-TW" sz="2400" spc="-70" dirty="0" smtClean="0">
                <a:latin typeface="Trebuchet MS"/>
                <a:cs typeface="Trebuchet MS"/>
              </a:rPr>
              <a:t>datasets</a:t>
            </a:r>
            <a:endParaRPr lang="en-US" altLang="zh-TW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46898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08280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1.2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fr-FR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探索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「</a:t>
            </a:r>
            <a:r>
              <a:rPr lang="fr-FR" altLang="zh-TW" sz="3200" i="1" spc="-10" dirty="0">
                <a:solidFill>
                  <a:srgbClr val="FF0000"/>
                </a:solidFill>
                <a:latin typeface="Carlito"/>
                <a:cs typeface="Carlito"/>
              </a:rPr>
              <a:t>Explorer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」 </a:t>
            </a:r>
            <a:r>
              <a:rPr lang="zh-TW" altLang="fr-FR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介面</a:t>
            </a:r>
            <a:r>
              <a:rPr lang="en-US" altLang="zh-TW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-</a:t>
            </a:r>
            <a:r>
              <a:rPr lang="zh-TW" altLang="en-US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實作</a:t>
            </a:r>
            <a:endParaRPr sz="32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19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2590" t="12454" r="13949" b="13409"/>
          <a:stretch/>
        </p:blipFill>
        <p:spPr>
          <a:xfrm>
            <a:off x="688340" y="1599240"/>
            <a:ext cx="6779260" cy="4877760"/>
          </a:xfrm>
          <a:prstGeom prst="rect">
            <a:avLst/>
          </a:prstGeom>
        </p:spPr>
      </p:pic>
      <p:sp>
        <p:nvSpPr>
          <p:cNvPr id="11" name="object 7"/>
          <p:cNvSpPr txBox="1"/>
          <p:nvPr/>
        </p:nvSpPr>
        <p:spPr>
          <a:xfrm>
            <a:off x="681714" y="981274"/>
            <a:ext cx="7547886" cy="3956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0805">
              <a:spcBef>
                <a:spcPts val="204"/>
              </a:spcBef>
            </a:pPr>
            <a:r>
              <a:rPr lang="en-US" altLang="zh-TW" sz="2400" spc="-70" dirty="0" smtClean="0">
                <a:latin typeface="Trebuchet MS"/>
                <a:cs typeface="Trebuchet MS"/>
              </a:rPr>
              <a:t>3.</a:t>
            </a:r>
            <a:r>
              <a:rPr lang="zh-TW" altLang="en-US" sz="2400" spc="-70" dirty="0" smtClean="0">
                <a:latin typeface="Trebuchet MS"/>
                <a:cs typeface="Trebuchet MS"/>
              </a:rPr>
              <a:t> 找到檔案</a:t>
            </a:r>
            <a:r>
              <a:rPr lang="en-US" altLang="zh-TW" sz="2400" spc="-70" dirty="0" err="1" smtClean="0">
                <a:latin typeface="Trebuchet MS"/>
                <a:cs typeface="Trebuchet MS"/>
              </a:rPr>
              <a:t>weather.nominal.arff</a:t>
            </a:r>
            <a:endParaRPr lang="en-US" altLang="zh-TW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8834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08280"/>
            <a:ext cx="7236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1.2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fr-FR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探索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「</a:t>
            </a:r>
            <a:r>
              <a:rPr lang="fr-FR" altLang="zh-TW" sz="3200" i="1" spc="-10" dirty="0">
                <a:solidFill>
                  <a:srgbClr val="FF0000"/>
                </a:solidFill>
                <a:latin typeface="Carlito"/>
                <a:cs typeface="Carlito"/>
              </a:rPr>
              <a:t>Explorer</a:t>
            </a:r>
            <a:r>
              <a:rPr lang="zh-TW" altLang="fr-FR" sz="3200" i="1" spc="-10" dirty="0">
                <a:solidFill>
                  <a:srgbClr val="FF0000"/>
                </a:solidFill>
                <a:latin typeface="Carlito"/>
                <a:cs typeface="Carlito"/>
              </a:rPr>
              <a:t>」 </a:t>
            </a:r>
            <a:r>
              <a:rPr lang="zh-TW" altLang="fr-FR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介面</a:t>
            </a:r>
            <a:r>
              <a:rPr lang="en-US" altLang="zh-TW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-</a:t>
            </a:r>
            <a:r>
              <a:rPr lang="zh-TW" altLang="en-US" sz="3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實作</a:t>
            </a:r>
            <a:endParaRPr sz="32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19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40570"/>
            <a:ext cx="8153400" cy="5424772"/>
          </a:xfrm>
          <a:prstGeom prst="rect">
            <a:avLst/>
          </a:prstGeom>
        </p:spPr>
      </p:pic>
      <p:sp>
        <p:nvSpPr>
          <p:cNvPr id="6" name="object 7"/>
          <p:cNvSpPr txBox="1"/>
          <p:nvPr/>
        </p:nvSpPr>
        <p:spPr>
          <a:xfrm>
            <a:off x="532627" y="828927"/>
            <a:ext cx="7547886" cy="3956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0805">
              <a:spcBef>
                <a:spcPts val="204"/>
              </a:spcBef>
            </a:pPr>
            <a:r>
              <a:rPr lang="en-US" altLang="zh-TW" sz="2400" spc="-70" dirty="0" smtClean="0">
                <a:latin typeface="Trebuchet MS"/>
                <a:cs typeface="Trebuchet MS"/>
              </a:rPr>
              <a:t>3.</a:t>
            </a:r>
            <a:r>
              <a:rPr lang="zh-TW" altLang="en-US" sz="2400" spc="-70" dirty="0" smtClean="0">
                <a:latin typeface="Trebuchet MS"/>
                <a:cs typeface="Trebuchet MS"/>
              </a:rPr>
              <a:t> 開啟</a:t>
            </a:r>
            <a:r>
              <a:rPr lang="zh-TW" altLang="en-US" sz="2400" spc="-70" dirty="0">
                <a:latin typeface="Trebuchet MS"/>
                <a:cs typeface="Trebuchet MS"/>
              </a:rPr>
              <a:t>檔案</a:t>
            </a:r>
            <a:r>
              <a:rPr lang="en-US" altLang="zh-TW" sz="2400" spc="-70" dirty="0" err="1" smtClean="0">
                <a:latin typeface="Trebuchet MS"/>
                <a:cs typeface="Trebuchet MS"/>
              </a:rPr>
              <a:t>weather.nominal.arff</a:t>
            </a:r>
            <a:r>
              <a:rPr lang="zh-TW" altLang="en-US" sz="2400" spc="-70" dirty="0" smtClean="0">
                <a:latin typeface="Trebuchet MS"/>
                <a:cs typeface="Trebuchet MS"/>
              </a:rPr>
              <a:t>後的畫面</a:t>
            </a:r>
            <a:endParaRPr lang="en-US" altLang="zh-TW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229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" y="1036320"/>
            <a:ext cx="8041005" cy="5575300"/>
            <a:chOff x="33528" y="1036320"/>
            <a:chExt cx="8041005" cy="5575300"/>
          </a:xfrm>
        </p:grpSpPr>
        <p:sp>
          <p:nvSpPr>
            <p:cNvPr id="3" name="object 3"/>
            <p:cNvSpPr/>
            <p:nvPr/>
          </p:nvSpPr>
          <p:spPr>
            <a:xfrm>
              <a:off x="835151" y="1036320"/>
              <a:ext cx="7238999" cy="5574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006" y="3891534"/>
              <a:ext cx="1401445" cy="462280"/>
            </a:xfrm>
            <a:custGeom>
              <a:avLst/>
              <a:gdLst/>
              <a:ahLst/>
              <a:cxnLst/>
              <a:rect l="l" t="t" r="r" b="b"/>
              <a:pathLst>
                <a:path w="1401445" h="462279">
                  <a:moveTo>
                    <a:pt x="1401318" y="461772"/>
                  </a:moveTo>
                  <a:lnTo>
                    <a:pt x="1401318" y="0"/>
                  </a:lnTo>
                  <a:lnTo>
                    <a:pt x="0" y="0"/>
                  </a:lnTo>
                  <a:lnTo>
                    <a:pt x="0" y="461772"/>
                  </a:lnTo>
                  <a:lnTo>
                    <a:pt x="1401318" y="461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3877056"/>
              <a:ext cx="1430655" cy="490855"/>
            </a:xfrm>
            <a:custGeom>
              <a:avLst/>
              <a:gdLst/>
              <a:ahLst/>
              <a:cxnLst/>
              <a:rect l="l" t="t" r="r" b="b"/>
              <a:pathLst>
                <a:path w="1430655" h="490854">
                  <a:moveTo>
                    <a:pt x="1430274" y="490727"/>
                  </a:moveTo>
                  <a:lnTo>
                    <a:pt x="1430274" y="0"/>
                  </a:lnTo>
                  <a:lnTo>
                    <a:pt x="0" y="0"/>
                  </a:lnTo>
                  <a:lnTo>
                    <a:pt x="0" y="490727"/>
                  </a:lnTo>
                  <a:lnTo>
                    <a:pt x="14478" y="490727"/>
                  </a:lnTo>
                  <a:lnTo>
                    <a:pt x="14478" y="28955"/>
                  </a:lnTo>
                  <a:lnTo>
                    <a:pt x="28193" y="14477"/>
                  </a:lnTo>
                  <a:lnTo>
                    <a:pt x="28193" y="28955"/>
                  </a:lnTo>
                  <a:lnTo>
                    <a:pt x="1402080" y="28955"/>
                  </a:lnTo>
                  <a:lnTo>
                    <a:pt x="1402080" y="14477"/>
                  </a:lnTo>
                  <a:lnTo>
                    <a:pt x="1415796" y="28955"/>
                  </a:lnTo>
                  <a:lnTo>
                    <a:pt x="1415796" y="490727"/>
                  </a:lnTo>
                  <a:lnTo>
                    <a:pt x="1430274" y="490727"/>
                  </a:lnTo>
                  <a:close/>
                </a:path>
                <a:path w="1430655" h="490854">
                  <a:moveTo>
                    <a:pt x="28193" y="28955"/>
                  </a:moveTo>
                  <a:lnTo>
                    <a:pt x="28193" y="14477"/>
                  </a:lnTo>
                  <a:lnTo>
                    <a:pt x="14478" y="28955"/>
                  </a:lnTo>
                  <a:lnTo>
                    <a:pt x="28193" y="28955"/>
                  </a:lnTo>
                  <a:close/>
                </a:path>
                <a:path w="1430655" h="490854">
                  <a:moveTo>
                    <a:pt x="28194" y="461771"/>
                  </a:moveTo>
                  <a:lnTo>
                    <a:pt x="28193" y="28955"/>
                  </a:lnTo>
                  <a:lnTo>
                    <a:pt x="14478" y="28955"/>
                  </a:lnTo>
                  <a:lnTo>
                    <a:pt x="14478" y="461771"/>
                  </a:lnTo>
                  <a:lnTo>
                    <a:pt x="28194" y="461771"/>
                  </a:lnTo>
                  <a:close/>
                </a:path>
                <a:path w="1430655" h="490854">
                  <a:moveTo>
                    <a:pt x="1415796" y="461771"/>
                  </a:moveTo>
                  <a:lnTo>
                    <a:pt x="14478" y="461771"/>
                  </a:lnTo>
                  <a:lnTo>
                    <a:pt x="28194" y="476249"/>
                  </a:lnTo>
                  <a:lnTo>
                    <a:pt x="28193" y="490727"/>
                  </a:lnTo>
                  <a:lnTo>
                    <a:pt x="1402080" y="490727"/>
                  </a:lnTo>
                  <a:lnTo>
                    <a:pt x="1402080" y="476249"/>
                  </a:lnTo>
                  <a:lnTo>
                    <a:pt x="1415796" y="461771"/>
                  </a:lnTo>
                  <a:close/>
                </a:path>
                <a:path w="1430655" h="490854">
                  <a:moveTo>
                    <a:pt x="28193" y="490727"/>
                  </a:moveTo>
                  <a:lnTo>
                    <a:pt x="28194" y="476249"/>
                  </a:lnTo>
                  <a:lnTo>
                    <a:pt x="14478" y="461771"/>
                  </a:lnTo>
                  <a:lnTo>
                    <a:pt x="14478" y="490727"/>
                  </a:lnTo>
                  <a:lnTo>
                    <a:pt x="28193" y="490727"/>
                  </a:lnTo>
                  <a:close/>
                </a:path>
                <a:path w="1430655" h="490854">
                  <a:moveTo>
                    <a:pt x="1415796" y="28955"/>
                  </a:moveTo>
                  <a:lnTo>
                    <a:pt x="1402080" y="14477"/>
                  </a:lnTo>
                  <a:lnTo>
                    <a:pt x="1402080" y="28955"/>
                  </a:lnTo>
                  <a:lnTo>
                    <a:pt x="1415796" y="28955"/>
                  </a:lnTo>
                  <a:close/>
                </a:path>
                <a:path w="1430655" h="490854">
                  <a:moveTo>
                    <a:pt x="1415796" y="461771"/>
                  </a:moveTo>
                  <a:lnTo>
                    <a:pt x="1415796" y="28955"/>
                  </a:lnTo>
                  <a:lnTo>
                    <a:pt x="1402080" y="28955"/>
                  </a:lnTo>
                  <a:lnTo>
                    <a:pt x="1402080" y="461771"/>
                  </a:lnTo>
                  <a:lnTo>
                    <a:pt x="1415796" y="461771"/>
                  </a:lnTo>
                  <a:close/>
                </a:path>
                <a:path w="1430655" h="490854">
                  <a:moveTo>
                    <a:pt x="1415796" y="490727"/>
                  </a:moveTo>
                  <a:lnTo>
                    <a:pt x="1415796" y="461771"/>
                  </a:lnTo>
                  <a:lnTo>
                    <a:pt x="1402080" y="476249"/>
                  </a:lnTo>
                  <a:lnTo>
                    <a:pt x="1402080" y="490727"/>
                  </a:lnTo>
                  <a:lnTo>
                    <a:pt x="1415796" y="49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39" y="208280"/>
            <a:ext cx="665759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sp>
        <p:nvSpPr>
          <p:cNvPr id="7" name="object 7"/>
          <p:cNvSpPr txBox="1"/>
          <p:nvPr/>
        </p:nvSpPr>
        <p:spPr>
          <a:xfrm>
            <a:off x="125984" y="3904742"/>
            <a:ext cx="123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20" dirty="0" smtClean="0">
                <a:latin typeface="Trebuchet MS"/>
                <a:cs typeface="Trebuchet MS"/>
              </a:rPr>
              <a:t>屬性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53478" y="3054857"/>
            <a:ext cx="1343025" cy="879475"/>
            <a:chOff x="7253478" y="3054857"/>
            <a:chExt cx="1343025" cy="879475"/>
          </a:xfrm>
        </p:grpSpPr>
        <p:sp>
          <p:nvSpPr>
            <p:cNvPr id="9" name="object 9"/>
            <p:cNvSpPr/>
            <p:nvPr/>
          </p:nvSpPr>
          <p:spPr>
            <a:xfrm>
              <a:off x="7267956" y="3069335"/>
              <a:ext cx="1314450" cy="851535"/>
            </a:xfrm>
            <a:custGeom>
              <a:avLst/>
              <a:gdLst/>
              <a:ahLst/>
              <a:cxnLst/>
              <a:rect l="l" t="t" r="r" b="b"/>
              <a:pathLst>
                <a:path w="1314450" h="851535">
                  <a:moveTo>
                    <a:pt x="1314450" y="851153"/>
                  </a:moveTo>
                  <a:lnTo>
                    <a:pt x="1314450" y="0"/>
                  </a:lnTo>
                  <a:lnTo>
                    <a:pt x="0" y="0"/>
                  </a:lnTo>
                  <a:lnTo>
                    <a:pt x="0" y="851153"/>
                  </a:lnTo>
                  <a:lnTo>
                    <a:pt x="1314450" y="851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3478" y="3054857"/>
              <a:ext cx="1343025" cy="879475"/>
            </a:xfrm>
            <a:custGeom>
              <a:avLst/>
              <a:gdLst/>
              <a:ahLst/>
              <a:cxnLst/>
              <a:rect l="l" t="t" r="r" b="b"/>
              <a:pathLst>
                <a:path w="1343025" h="879475">
                  <a:moveTo>
                    <a:pt x="1342644" y="879347"/>
                  </a:moveTo>
                  <a:lnTo>
                    <a:pt x="1342644" y="0"/>
                  </a:lnTo>
                  <a:lnTo>
                    <a:pt x="0" y="0"/>
                  </a:lnTo>
                  <a:lnTo>
                    <a:pt x="0" y="879347"/>
                  </a:lnTo>
                  <a:lnTo>
                    <a:pt x="14477" y="879347"/>
                  </a:lnTo>
                  <a:lnTo>
                    <a:pt x="14477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1314450" y="28956"/>
                  </a:lnTo>
                  <a:lnTo>
                    <a:pt x="1314450" y="14478"/>
                  </a:lnTo>
                  <a:lnTo>
                    <a:pt x="1328927" y="28956"/>
                  </a:lnTo>
                  <a:lnTo>
                    <a:pt x="1328927" y="879347"/>
                  </a:lnTo>
                  <a:lnTo>
                    <a:pt x="1342644" y="879347"/>
                  </a:lnTo>
                  <a:close/>
                </a:path>
                <a:path w="1343025" h="879475">
                  <a:moveTo>
                    <a:pt x="28194" y="28956"/>
                  </a:moveTo>
                  <a:lnTo>
                    <a:pt x="28194" y="14478"/>
                  </a:lnTo>
                  <a:lnTo>
                    <a:pt x="14477" y="28956"/>
                  </a:lnTo>
                  <a:lnTo>
                    <a:pt x="28194" y="28956"/>
                  </a:lnTo>
                  <a:close/>
                </a:path>
                <a:path w="1343025" h="879475">
                  <a:moveTo>
                    <a:pt x="28194" y="851153"/>
                  </a:moveTo>
                  <a:lnTo>
                    <a:pt x="28194" y="28956"/>
                  </a:lnTo>
                  <a:lnTo>
                    <a:pt x="14477" y="28956"/>
                  </a:lnTo>
                  <a:lnTo>
                    <a:pt x="14477" y="851153"/>
                  </a:lnTo>
                  <a:lnTo>
                    <a:pt x="28194" y="851153"/>
                  </a:lnTo>
                  <a:close/>
                </a:path>
                <a:path w="1343025" h="879475">
                  <a:moveTo>
                    <a:pt x="1328927" y="851153"/>
                  </a:moveTo>
                  <a:lnTo>
                    <a:pt x="14477" y="851153"/>
                  </a:lnTo>
                  <a:lnTo>
                    <a:pt x="28194" y="865631"/>
                  </a:lnTo>
                  <a:lnTo>
                    <a:pt x="28194" y="879347"/>
                  </a:lnTo>
                  <a:lnTo>
                    <a:pt x="1314450" y="879347"/>
                  </a:lnTo>
                  <a:lnTo>
                    <a:pt x="1314450" y="865631"/>
                  </a:lnTo>
                  <a:lnTo>
                    <a:pt x="1328927" y="851153"/>
                  </a:lnTo>
                  <a:close/>
                </a:path>
                <a:path w="1343025" h="879475">
                  <a:moveTo>
                    <a:pt x="28194" y="879347"/>
                  </a:moveTo>
                  <a:lnTo>
                    <a:pt x="28194" y="865631"/>
                  </a:lnTo>
                  <a:lnTo>
                    <a:pt x="14477" y="851153"/>
                  </a:lnTo>
                  <a:lnTo>
                    <a:pt x="14477" y="879347"/>
                  </a:lnTo>
                  <a:lnTo>
                    <a:pt x="28194" y="879347"/>
                  </a:lnTo>
                  <a:close/>
                </a:path>
                <a:path w="1343025" h="879475">
                  <a:moveTo>
                    <a:pt x="1328927" y="28956"/>
                  </a:moveTo>
                  <a:lnTo>
                    <a:pt x="1314450" y="14478"/>
                  </a:lnTo>
                  <a:lnTo>
                    <a:pt x="1314450" y="28956"/>
                  </a:lnTo>
                  <a:lnTo>
                    <a:pt x="1328927" y="28956"/>
                  </a:lnTo>
                  <a:close/>
                </a:path>
                <a:path w="1343025" h="879475">
                  <a:moveTo>
                    <a:pt x="1328927" y="851153"/>
                  </a:moveTo>
                  <a:lnTo>
                    <a:pt x="1328927" y="28956"/>
                  </a:lnTo>
                  <a:lnTo>
                    <a:pt x="1314450" y="28956"/>
                  </a:lnTo>
                  <a:lnTo>
                    <a:pt x="1314450" y="851153"/>
                  </a:lnTo>
                  <a:lnTo>
                    <a:pt x="1328927" y="851153"/>
                  </a:lnTo>
                  <a:close/>
                </a:path>
                <a:path w="1343025" h="879475">
                  <a:moveTo>
                    <a:pt x="1328927" y="879347"/>
                  </a:moveTo>
                  <a:lnTo>
                    <a:pt x="1328927" y="851153"/>
                  </a:lnTo>
                  <a:lnTo>
                    <a:pt x="1314450" y="865631"/>
                  </a:lnTo>
                  <a:lnTo>
                    <a:pt x="1314450" y="879347"/>
                  </a:lnTo>
                  <a:lnTo>
                    <a:pt x="1328927" y="879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50146" y="3303516"/>
            <a:ext cx="11156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40" dirty="0" smtClean="0">
                <a:latin typeface="Trebuchet MS"/>
                <a:cs typeface="Trebuchet MS"/>
              </a:rPr>
              <a:t>屬性</a:t>
            </a:r>
            <a:r>
              <a:rPr lang="zh-TW" altLang="en-US" sz="2400" dirty="0" smtClean="0">
                <a:latin typeface="Trebuchet MS"/>
                <a:cs typeface="Trebuchet MS"/>
              </a:rPr>
              <a:t>值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20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39" y="208280"/>
            <a:ext cx="665759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9" y="838200"/>
            <a:ext cx="8837054" cy="58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16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39" y="208280"/>
            <a:ext cx="665759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46035"/>
            <a:ext cx="8763000" cy="57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29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39" y="208280"/>
            <a:ext cx="815086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</a:t>
            </a:r>
            <a:r>
              <a:rPr lang="en-US" altLang="zh-TW" sz="3200" spc="-10" dirty="0" smtClean="0"/>
              <a:t>-</a:t>
            </a:r>
            <a:r>
              <a:rPr lang="zh-TW" altLang="en-US" sz="3200" spc="-10" dirty="0" smtClean="0"/>
              <a:t> </a:t>
            </a:r>
            <a:r>
              <a:rPr lang="en-US" altLang="zh-TW" sz="3200" spc="-10" dirty="0" smtClean="0"/>
              <a:t>Edit</a:t>
            </a:r>
            <a:r>
              <a:rPr lang="zh-TW" altLang="en-US" sz="3200" spc="-10" dirty="0" smtClean="0"/>
              <a:t>編輯面板</a:t>
            </a:r>
            <a:endParaRPr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1733"/>
          <a:stretch/>
        </p:blipFill>
        <p:spPr>
          <a:xfrm>
            <a:off x="671774" y="762000"/>
            <a:ext cx="881657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8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39" y="208280"/>
            <a:ext cx="815086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</a:t>
            </a:r>
            <a:r>
              <a:rPr lang="en-US" altLang="zh-TW" sz="3200" spc="-10" dirty="0" smtClean="0"/>
              <a:t>-</a:t>
            </a:r>
            <a:r>
              <a:rPr lang="zh-TW" altLang="en-US" sz="3200" spc="-10" dirty="0" smtClean="0"/>
              <a:t> </a:t>
            </a:r>
            <a:r>
              <a:rPr lang="en-US" altLang="zh-TW" sz="3200" spc="-10" dirty="0" smtClean="0"/>
              <a:t>Edit</a:t>
            </a:r>
            <a:r>
              <a:rPr lang="zh-TW" altLang="en-US" sz="3200" spc="-10" dirty="0" smtClean="0"/>
              <a:t>編輯面板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838200"/>
            <a:ext cx="4371429" cy="47333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4" y="838200"/>
            <a:ext cx="4428571" cy="47714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38800" y="6229072"/>
            <a:ext cx="59700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dirty="0" smtClean="0">
                <a:latin typeface="Trebuchet MS"/>
                <a:cs typeface="Trebuchet MS"/>
              </a:rPr>
              <a:t>▲ 變更後，點擊</a:t>
            </a:r>
            <a:r>
              <a:rPr lang="en-US" altLang="zh-TW" sz="2400" dirty="0" smtClean="0">
                <a:latin typeface="Trebuchet MS"/>
                <a:cs typeface="Trebuchet MS"/>
              </a:rPr>
              <a:t>OK</a:t>
            </a:r>
            <a:r>
              <a:rPr lang="zh-TW" altLang="en-US" sz="2400" dirty="0" smtClean="0">
                <a:latin typeface="Trebuchet MS"/>
                <a:cs typeface="Trebuchet MS"/>
              </a:rPr>
              <a:t>得到一份更動後的數據</a:t>
            </a:r>
            <a:r>
              <a:rPr lang="zh-TW" altLang="en-US" sz="2400" dirty="0">
                <a:latin typeface="Trebuchet MS"/>
                <a:cs typeface="Trebuchet MS"/>
              </a:rPr>
              <a:t>！</a:t>
            </a:r>
            <a:endParaRPr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1917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22085" y="6603555"/>
            <a:ext cx="14732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fld id="{81D60167-4931-47E6-BA6A-407CBD079E47}" type="slidenum"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3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03097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z="3200" spc="-20" dirty="0"/>
              <a:t>使用</a:t>
            </a:r>
            <a:r>
              <a:rPr lang="en-US" altLang="zh-TW" sz="3200" spc="-20" dirty="0"/>
              <a:t>Weka</a:t>
            </a:r>
            <a:r>
              <a:rPr lang="zh-TW" altLang="en-US" sz="3200" spc="-20" dirty="0"/>
              <a:t>資料探勘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417396"/>
            <a:ext cx="8771255" cy="503214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38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b="1" spc="-145" dirty="0">
                <a:latin typeface="Trebuchet MS"/>
                <a:cs typeface="Trebuchet MS"/>
              </a:rPr>
              <a:t>何謂</a:t>
            </a:r>
            <a:r>
              <a:rPr lang="zh-TW" altLang="en-US" sz="2800" b="1" spc="-145" dirty="0" smtClean="0">
                <a:latin typeface="Trebuchet MS"/>
                <a:cs typeface="Trebuchet MS"/>
              </a:rPr>
              <a:t>資料探勘</a:t>
            </a:r>
            <a:r>
              <a:rPr sz="2800" b="1" spc="-110" dirty="0" smtClean="0">
                <a:latin typeface="Trebuchet MS"/>
                <a:cs typeface="Trebuchet MS"/>
              </a:rPr>
              <a:t>?</a:t>
            </a:r>
            <a:endParaRPr sz="2800" dirty="0">
              <a:latin typeface="Trebuchet MS"/>
              <a:cs typeface="Trebuchet MS"/>
            </a:endParaRPr>
          </a:p>
          <a:p>
            <a:pPr marL="908050" lvl="1" indent="-352425">
              <a:lnSpc>
                <a:spcPct val="100000"/>
              </a:lnSpc>
              <a:spcBef>
                <a:spcPts val="235"/>
              </a:spcBef>
              <a:buFont typeface="Trebuchet MS"/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i="1" spc="-50" dirty="0" smtClean="0">
                <a:latin typeface="Carlito"/>
                <a:cs typeface="Carlito"/>
              </a:rPr>
              <a:t>現今我們被大量的資料給淹沒了</a:t>
            </a:r>
            <a:r>
              <a:rPr lang="en-US" altLang="zh-TW" sz="2400" i="1" spc="-50" dirty="0" smtClean="0">
                <a:latin typeface="Carlito"/>
                <a:cs typeface="Carlito"/>
              </a:rPr>
              <a:t>…</a:t>
            </a:r>
            <a:endParaRPr sz="2400" dirty="0">
              <a:latin typeface="Carlito"/>
              <a:cs typeface="Carlito"/>
            </a:endParaRPr>
          </a:p>
          <a:p>
            <a:pPr marL="907415" marR="1282700" lvl="1" indent="-352425">
              <a:lnSpc>
                <a:spcPts val="2590"/>
              </a:lnSpc>
              <a:spcBef>
                <a:spcPts val="540"/>
              </a:spcBef>
              <a:buFont typeface="Trebuchet MS"/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i="1" spc="-10" dirty="0" smtClean="0">
                <a:latin typeface="Carlito"/>
                <a:cs typeface="Carlito"/>
              </a:rPr>
              <a:t>而資料探勘是把資料變成了資訊，可以提供你有用的預測！</a:t>
            </a:r>
            <a:endParaRPr sz="2400" dirty="0">
              <a:latin typeface="Carlito"/>
              <a:cs typeface="Carlito"/>
            </a:endParaRPr>
          </a:p>
          <a:p>
            <a:pPr marL="494665" indent="-48260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b="1" spc="-120" dirty="0">
                <a:latin typeface="Trebuchet MS"/>
                <a:cs typeface="Trebuchet MS"/>
              </a:rPr>
              <a:t>例子</a:t>
            </a:r>
            <a:r>
              <a:rPr sz="2800" b="1" spc="-120" dirty="0" smtClean="0">
                <a:latin typeface="Trebuchet MS"/>
                <a:cs typeface="Trebuchet MS"/>
              </a:rPr>
              <a:t>??</a:t>
            </a:r>
            <a:endParaRPr sz="2800" dirty="0">
              <a:latin typeface="Trebuchet MS"/>
              <a:cs typeface="Trebuchet MS"/>
            </a:endParaRPr>
          </a:p>
          <a:p>
            <a:pPr marL="907415" marR="3428365" lvl="1" indent="-352425">
              <a:lnSpc>
                <a:spcPts val="2590"/>
              </a:lnSpc>
              <a:spcBef>
                <a:spcPts val="565"/>
              </a:spcBef>
              <a:buFont typeface="Trebuchet MS"/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i="1" spc="-55" dirty="0" smtClean="0">
                <a:latin typeface="Carlito"/>
                <a:cs typeface="Carlito"/>
              </a:rPr>
              <a:t>現在，你在超市的收銀台。你對你的便宜貨感到開心；</a:t>
            </a:r>
            <a:r>
              <a:rPr sz="2400" i="1" dirty="0" smtClean="0">
                <a:latin typeface="Carlito"/>
                <a:cs typeface="Carlito"/>
              </a:rPr>
              <a:t> </a:t>
            </a:r>
            <a:r>
              <a:rPr lang="zh-TW" altLang="en-US" sz="2400" i="1" dirty="0" smtClean="0">
                <a:latin typeface="Carlito"/>
                <a:cs typeface="Carlito"/>
              </a:rPr>
              <a:t>而超市也很開心你買了更多的</a:t>
            </a:r>
            <a:r>
              <a:rPr lang="en-US" altLang="zh-TW" sz="2400" i="1" dirty="0" smtClean="0">
                <a:latin typeface="Carlito"/>
                <a:cs typeface="Carlito"/>
              </a:rPr>
              <a:t>	</a:t>
            </a:r>
            <a:r>
              <a:rPr lang="zh-TW" altLang="en-US" sz="2400" i="1" dirty="0" smtClean="0">
                <a:latin typeface="Carlito"/>
                <a:cs typeface="Carlito"/>
              </a:rPr>
              <a:t>商品</a:t>
            </a:r>
            <a:r>
              <a:rPr lang="zh-TW" altLang="en-US" sz="2400" i="1" dirty="0">
                <a:latin typeface="Carlito"/>
                <a:cs typeface="Carlito"/>
              </a:rPr>
              <a:t>！</a:t>
            </a:r>
            <a:endParaRPr sz="2400" dirty="0" smtClean="0">
              <a:latin typeface="Carlito"/>
              <a:cs typeface="Carlito"/>
            </a:endParaRPr>
          </a:p>
          <a:p>
            <a:pPr marL="907415" marR="135890" lvl="1" indent="-352425">
              <a:lnSpc>
                <a:spcPts val="2590"/>
              </a:lnSpc>
              <a:spcBef>
                <a:spcPts val="535"/>
              </a:spcBef>
              <a:buFont typeface="Trebuchet MS"/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i="1" dirty="0" smtClean="0">
                <a:latin typeface="Carlito"/>
                <a:cs typeface="Carlito"/>
              </a:rPr>
              <a:t>你可能想要一個小孩，但你和你的父母不能生育了。資料探勘可以提供協助嗎？</a:t>
            </a:r>
            <a:endParaRPr lang="en-US" altLang="zh-TW" sz="2400" i="1" dirty="0" smtClean="0">
              <a:latin typeface="Carlito"/>
              <a:cs typeface="Carlito"/>
            </a:endParaRPr>
          </a:p>
          <a:p>
            <a:pPr marL="907415" marR="135890" lvl="1" indent="-352425">
              <a:lnSpc>
                <a:spcPts val="2590"/>
              </a:lnSpc>
              <a:spcBef>
                <a:spcPts val="535"/>
              </a:spcBef>
              <a:buFont typeface="Trebuchet MS"/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i="1" dirty="0" smtClean="0">
                <a:latin typeface="Carlito"/>
                <a:cs typeface="Carlito"/>
              </a:rPr>
              <a:t>其他應用：解析手相、判斷西瓜</a:t>
            </a:r>
            <a:r>
              <a:rPr lang="zh-TW" altLang="en-US" sz="2400" i="1" dirty="0">
                <a:latin typeface="Carlito"/>
                <a:cs typeface="Carlito"/>
              </a:rPr>
              <a:t>甜</a:t>
            </a:r>
            <a:r>
              <a:rPr lang="zh-TW" altLang="en-US" sz="2400" i="1" dirty="0" smtClean="0">
                <a:latin typeface="Carlito"/>
                <a:cs typeface="Carlito"/>
              </a:rPr>
              <a:t>度、辨識</a:t>
            </a:r>
            <a:r>
              <a:rPr lang="zh-TW" altLang="en-US" sz="2400" i="1" dirty="0">
                <a:latin typeface="Carlito"/>
                <a:cs typeface="Carlito"/>
              </a:rPr>
              <a:t>植物</a:t>
            </a:r>
            <a:r>
              <a:rPr lang="zh-TW" altLang="en-US" sz="2400" i="1" dirty="0" smtClean="0">
                <a:latin typeface="Carlito"/>
                <a:cs typeface="Carlito"/>
              </a:rPr>
              <a:t>花草、使用</a:t>
            </a:r>
            <a:r>
              <a:rPr lang="zh-TW" altLang="en-US" sz="2400" i="1" dirty="0">
                <a:latin typeface="Carlito"/>
                <a:cs typeface="Carlito"/>
              </a:rPr>
              <a:t>交友軟體找</a:t>
            </a:r>
            <a:r>
              <a:rPr lang="zh-TW" altLang="en-US" sz="2400" i="1" dirty="0" smtClean="0">
                <a:latin typeface="Carlito"/>
                <a:cs typeface="Carlito"/>
              </a:rPr>
              <a:t>工作</a:t>
            </a:r>
            <a:r>
              <a:rPr lang="en-US" altLang="zh-TW" sz="2400" i="1" dirty="0" smtClean="0">
                <a:latin typeface="Carlito"/>
                <a:cs typeface="Carlito"/>
              </a:rPr>
              <a:t>……</a:t>
            </a:r>
            <a:r>
              <a:rPr lang="zh-TW" altLang="en-US" sz="2400" i="1" dirty="0" smtClean="0">
                <a:latin typeface="Carlito"/>
                <a:cs typeface="Carlito"/>
              </a:rPr>
              <a:t>等等</a:t>
            </a:r>
            <a:endParaRPr sz="2400" i="1" dirty="0" smtClean="0">
              <a:latin typeface="Carlito"/>
              <a:cs typeface="Carlito"/>
            </a:endParaRPr>
          </a:p>
          <a:p>
            <a:pPr marL="494665" indent="-48260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b="1" spc="-114" dirty="0" smtClean="0">
                <a:latin typeface="Trebuchet MS"/>
                <a:cs typeface="Trebuchet MS"/>
              </a:rPr>
              <a:t>資料探</a:t>
            </a:r>
            <a:r>
              <a:rPr lang="zh-TW" altLang="en-US" sz="2800" b="1" spc="-114" dirty="0">
                <a:latin typeface="Trebuchet MS"/>
                <a:cs typeface="Trebuchet MS"/>
              </a:rPr>
              <a:t>勘</a:t>
            </a:r>
            <a:r>
              <a:rPr sz="2800" b="1" spc="-140" dirty="0" smtClean="0">
                <a:latin typeface="Trebuchet MS"/>
                <a:cs typeface="Trebuchet MS"/>
              </a:rPr>
              <a:t> </a:t>
            </a:r>
            <a:r>
              <a:rPr sz="2800" b="1" spc="-180" dirty="0">
                <a:latin typeface="Trebuchet MS"/>
                <a:cs typeface="Trebuchet MS"/>
              </a:rPr>
              <a:t>vs. </a:t>
            </a:r>
            <a:r>
              <a:rPr lang="zh-TW" altLang="en-US" sz="2800" b="1" spc="-180" dirty="0" smtClean="0">
                <a:latin typeface="Trebuchet MS"/>
                <a:cs typeface="Trebuchet MS"/>
              </a:rPr>
              <a:t>機器學習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39" y="208280"/>
            <a:ext cx="815086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fr-FR" sz="3200" spc="-10" dirty="0" smtClean="0"/>
              <a:t>探索</a:t>
            </a:r>
            <a:r>
              <a:rPr lang="zh-TW" altLang="fr-FR" sz="3200" spc="-10" dirty="0"/>
              <a:t>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</a:t>
            </a:r>
            <a:r>
              <a:rPr lang="en-US" altLang="zh-TW" sz="3200" spc="-10" dirty="0" smtClean="0"/>
              <a:t>-</a:t>
            </a:r>
            <a:r>
              <a:rPr lang="zh-TW" altLang="en-US" sz="3200" spc="-10" dirty="0" smtClean="0"/>
              <a:t> </a:t>
            </a:r>
            <a:r>
              <a:rPr lang="en-US" altLang="zh-TW" sz="3200" spc="-10" dirty="0" smtClean="0"/>
              <a:t>Edit</a:t>
            </a:r>
            <a:r>
              <a:rPr lang="zh-TW" altLang="en-US" sz="3200" spc="-10" dirty="0" smtClean="0"/>
              <a:t>編輯面板</a:t>
            </a:r>
            <a:endParaRPr sz="3200" dirty="0"/>
          </a:p>
        </p:txBody>
      </p:sp>
      <p:sp>
        <p:nvSpPr>
          <p:cNvPr id="7" name="object 7"/>
          <p:cNvSpPr txBox="1"/>
          <p:nvPr/>
        </p:nvSpPr>
        <p:spPr>
          <a:xfrm>
            <a:off x="457200" y="6345614"/>
            <a:ext cx="11277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dirty="0" smtClean="0">
                <a:latin typeface="Trebuchet MS"/>
                <a:cs typeface="Trebuchet MS"/>
              </a:rPr>
              <a:t>▲ </a:t>
            </a:r>
            <a:r>
              <a:rPr lang="en-US" altLang="zh-TW" sz="2400" dirty="0" smtClean="0">
                <a:latin typeface="Trebuchet MS"/>
                <a:cs typeface="Trebuchet MS"/>
              </a:rPr>
              <a:t>Save</a:t>
            </a:r>
            <a:r>
              <a:rPr lang="zh-TW" altLang="en-US" sz="2400" dirty="0" smtClean="0">
                <a:latin typeface="Trebuchet MS"/>
                <a:cs typeface="Trebuchet MS"/>
              </a:rPr>
              <a:t>可以儲存變更後的資料，但之後可能還會使用這份數據所以先暫時別儲存</a:t>
            </a:r>
            <a:r>
              <a:rPr lang="zh-TW" altLang="en-US" sz="2400" dirty="0">
                <a:latin typeface="Trebuchet MS"/>
                <a:cs typeface="Trebuchet MS"/>
              </a:rPr>
              <a:t>！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48722"/>
            <a:ext cx="7162800" cy="53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6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6398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1.2</a:t>
            </a:r>
            <a:r>
              <a:rPr sz="3200" spc="-5" dirty="0" smtClean="0"/>
              <a:t>:</a:t>
            </a:r>
            <a:r>
              <a:rPr lang="zh-TW" altLang="fr-FR" sz="3200" spc="-10" dirty="0"/>
              <a:t>探索「</a:t>
            </a:r>
            <a:r>
              <a:rPr lang="fr-FR" altLang="zh-TW" sz="3200" spc="-10" dirty="0"/>
              <a:t>Explorer</a:t>
            </a:r>
            <a:r>
              <a:rPr lang="zh-TW" altLang="fr-FR" sz="3200" spc="-10" dirty="0"/>
              <a:t>」 介面</a:t>
            </a:r>
            <a:endParaRPr sz="32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21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146" y="1432347"/>
            <a:ext cx="7129054" cy="52315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安裝</a:t>
            </a:r>
            <a:r>
              <a:rPr sz="2800" spc="-229" dirty="0" smtClean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Weka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55" dirty="0" smtClean="0">
                <a:latin typeface="Trebuchet MS"/>
                <a:cs typeface="Trebuchet MS"/>
              </a:rPr>
              <a:t>取的資料集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85" dirty="0" smtClean="0">
                <a:latin typeface="Trebuchet MS"/>
                <a:cs typeface="Trebuchet MS"/>
              </a:rPr>
              <a:t>打開</a:t>
            </a:r>
            <a:r>
              <a:rPr sz="2800" spc="-210" dirty="0" smtClean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Explorer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85" dirty="0" smtClean="0">
                <a:latin typeface="Trebuchet MS"/>
                <a:cs typeface="Trebuchet MS"/>
              </a:rPr>
              <a:t>打開一個資料集</a:t>
            </a:r>
            <a:r>
              <a:rPr sz="2800" spc="-35" dirty="0" smtClean="0">
                <a:latin typeface="Trebuchet MS"/>
                <a:cs typeface="Trebuchet MS"/>
              </a:rPr>
              <a:t>(</a:t>
            </a:r>
            <a:r>
              <a:rPr sz="2800" i="1" spc="-35" dirty="0">
                <a:latin typeface="Carlito"/>
                <a:cs typeface="Carlito"/>
              </a:rPr>
              <a:t>weather.nominal.arff</a:t>
            </a:r>
            <a:r>
              <a:rPr sz="2800" spc="-35" dirty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14" dirty="0" smtClean="0">
                <a:latin typeface="Trebuchet MS"/>
                <a:cs typeface="Trebuchet MS"/>
              </a:rPr>
              <a:t>查看屬性以及他們的值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55" dirty="0" smtClean="0">
                <a:latin typeface="Trebuchet MS"/>
                <a:cs typeface="Trebuchet MS"/>
              </a:rPr>
              <a:t>編輯資料集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要儲存嗎</a:t>
            </a:r>
            <a:r>
              <a:rPr lang="zh-TW" altLang="en-US" sz="2800" spc="-25" dirty="0">
                <a:latin typeface="Trebuchet MS"/>
                <a:cs typeface="Trebuchet MS"/>
              </a:rPr>
              <a:t>？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"/>
            </a:pPr>
            <a:endParaRPr sz="3200" dirty="0">
              <a:latin typeface="Trebuchet MS"/>
              <a:cs typeface="Trebuchet MS"/>
            </a:endParaRPr>
          </a:p>
          <a:p>
            <a:pPr marL="516890">
              <a:lnSpc>
                <a:spcPct val="100000"/>
              </a:lnSpc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882015" lvl="1" indent="-36576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88265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</a:t>
            </a:r>
            <a:r>
              <a:rPr sz="2400" spc="-120" dirty="0">
                <a:latin typeface="Trebuchet MS"/>
                <a:cs typeface="Trebuchet MS"/>
              </a:rPr>
              <a:t>1.2 </a:t>
            </a:r>
            <a:r>
              <a:rPr sz="2400" i="1" dirty="0">
                <a:latin typeface="Carlito"/>
                <a:cs typeface="Carlito"/>
              </a:rPr>
              <a:t>The weather</a:t>
            </a:r>
            <a:r>
              <a:rPr sz="2400" i="1" spc="45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problem</a:t>
            </a:r>
            <a:endParaRPr sz="2400" dirty="0">
              <a:latin typeface="Carlito"/>
              <a:cs typeface="Carlito"/>
            </a:endParaRPr>
          </a:p>
          <a:p>
            <a:pPr marL="882015" lvl="1" indent="-36576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882650" algn="l"/>
              </a:tabLst>
            </a:pPr>
            <a:r>
              <a:rPr sz="2400" spc="-114" dirty="0">
                <a:latin typeface="Trebuchet MS"/>
                <a:cs typeface="Trebuchet MS"/>
              </a:rPr>
              <a:t>Chapter </a:t>
            </a:r>
            <a:r>
              <a:rPr sz="2400" spc="-45" dirty="0">
                <a:latin typeface="Trebuchet MS"/>
                <a:cs typeface="Trebuchet MS"/>
              </a:rPr>
              <a:t>10 </a:t>
            </a:r>
            <a:r>
              <a:rPr sz="2400" i="1" spc="-5" dirty="0">
                <a:latin typeface="Carlito"/>
                <a:cs typeface="Carlito"/>
              </a:rPr>
              <a:t>Introduction </a:t>
            </a:r>
            <a:r>
              <a:rPr sz="2400" i="1" spc="-15" dirty="0">
                <a:latin typeface="Carlito"/>
                <a:cs typeface="Carlito"/>
              </a:rPr>
              <a:t>to</a:t>
            </a:r>
            <a:r>
              <a:rPr sz="2400" i="1" spc="55" dirty="0">
                <a:latin typeface="Carlito"/>
                <a:cs typeface="Carlito"/>
              </a:rPr>
              <a:t> </a:t>
            </a:r>
            <a:r>
              <a:rPr sz="2400" i="1" spc="-50" dirty="0">
                <a:latin typeface="Carlito"/>
                <a:cs typeface="Carlito"/>
              </a:rPr>
              <a:t>Weka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1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3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0" dirty="0" smtClean="0">
                <a:latin typeface="Carlito"/>
                <a:cs typeface="Carlito"/>
              </a:rPr>
              <a:t>探索資料集</a:t>
            </a:r>
            <a:endParaRPr sz="2000" dirty="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  <a:spcBef>
                <a:spcPts val="158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作者：</a:t>
            </a:r>
            <a:r>
              <a:rPr sz="2300" spc="-75" dirty="0" smtClean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  <a:spcBef>
                <a:spcPts val="5"/>
              </a:spcBef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0" dirty="0" smtClean="0"/>
              <a:t>使用</a:t>
            </a:r>
            <a:r>
              <a:rPr spc="-65" dirty="0" smtClean="0"/>
              <a:t>Weka</a:t>
            </a:r>
            <a:r>
              <a:rPr lang="zh-TW" altLang="en-US" spc="-65" dirty="0" smtClean="0"/>
              <a:t>進行資料勘</a:t>
            </a:r>
            <a:endParaRPr spc="-65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7936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1.3: </a:t>
            </a:r>
            <a:r>
              <a:rPr lang="zh-TW" altLang="en-US" sz="3200" spc="-5" dirty="0" smtClean="0"/>
              <a:t>探索資料集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60398" y="1510283"/>
            <a:ext cx="4420870" cy="4364355"/>
            <a:chOff x="1660398" y="1510283"/>
            <a:chExt cx="4420870" cy="4364355"/>
          </a:xfrm>
        </p:grpSpPr>
        <p:sp>
          <p:nvSpPr>
            <p:cNvPr id="4" name="object 4"/>
            <p:cNvSpPr/>
            <p:nvPr/>
          </p:nvSpPr>
          <p:spPr>
            <a:xfrm>
              <a:off x="5013198" y="1588769"/>
              <a:ext cx="1068070" cy="4285615"/>
            </a:xfrm>
            <a:custGeom>
              <a:avLst/>
              <a:gdLst/>
              <a:ahLst/>
              <a:cxnLst/>
              <a:rect l="l" t="t" r="r" b="b"/>
              <a:pathLst>
                <a:path w="1068070" h="4285615">
                  <a:moveTo>
                    <a:pt x="1008126" y="454914"/>
                  </a:moveTo>
                  <a:lnTo>
                    <a:pt x="884682" y="425958"/>
                  </a:lnTo>
                  <a:lnTo>
                    <a:pt x="853440" y="418338"/>
                  </a:lnTo>
                  <a:lnTo>
                    <a:pt x="822960" y="409956"/>
                  </a:lnTo>
                  <a:lnTo>
                    <a:pt x="792480" y="402336"/>
                  </a:lnTo>
                  <a:lnTo>
                    <a:pt x="700278" y="374904"/>
                  </a:lnTo>
                  <a:lnTo>
                    <a:pt x="638556" y="353568"/>
                  </a:lnTo>
                  <a:lnTo>
                    <a:pt x="576834" y="329946"/>
                  </a:lnTo>
                  <a:lnTo>
                    <a:pt x="515874" y="304038"/>
                  </a:lnTo>
                  <a:lnTo>
                    <a:pt x="485394" y="288798"/>
                  </a:lnTo>
                  <a:lnTo>
                    <a:pt x="454152" y="273558"/>
                  </a:lnTo>
                  <a:lnTo>
                    <a:pt x="423672" y="257556"/>
                  </a:lnTo>
                  <a:lnTo>
                    <a:pt x="393192" y="240792"/>
                  </a:lnTo>
                  <a:lnTo>
                    <a:pt x="361950" y="222504"/>
                  </a:lnTo>
                  <a:lnTo>
                    <a:pt x="331470" y="204978"/>
                  </a:lnTo>
                  <a:lnTo>
                    <a:pt x="300228" y="185928"/>
                  </a:lnTo>
                  <a:lnTo>
                    <a:pt x="239268" y="146304"/>
                  </a:lnTo>
                  <a:lnTo>
                    <a:pt x="208026" y="126492"/>
                  </a:lnTo>
                  <a:lnTo>
                    <a:pt x="176784" y="105918"/>
                  </a:lnTo>
                  <a:lnTo>
                    <a:pt x="146304" y="85344"/>
                  </a:lnTo>
                  <a:lnTo>
                    <a:pt x="22860" y="0"/>
                  </a:lnTo>
                  <a:lnTo>
                    <a:pt x="6096" y="23622"/>
                  </a:lnTo>
                  <a:lnTo>
                    <a:pt x="67818" y="66294"/>
                  </a:lnTo>
                  <a:lnTo>
                    <a:pt x="130302" y="108966"/>
                  </a:lnTo>
                  <a:lnTo>
                    <a:pt x="161544" y="129540"/>
                  </a:lnTo>
                  <a:lnTo>
                    <a:pt x="192024" y="150114"/>
                  </a:lnTo>
                  <a:lnTo>
                    <a:pt x="285750" y="210312"/>
                  </a:lnTo>
                  <a:lnTo>
                    <a:pt x="347472" y="247650"/>
                  </a:lnTo>
                  <a:lnTo>
                    <a:pt x="409956" y="282702"/>
                  </a:lnTo>
                  <a:lnTo>
                    <a:pt x="472440" y="314706"/>
                  </a:lnTo>
                  <a:lnTo>
                    <a:pt x="534924" y="343662"/>
                  </a:lnTo>
                  <a:lnTo>
                    <a:pt x="597408" y="368808"/>
                  </a:lnTo>
                  <a:lnTo>
                    <a:pt x="659892" y="391668"/>
                  </a:lnTo>
                  <a:lnTo>
                    <a:pt x="722376" y="411480"/>
                  </a:lnTo>
                  <a:lnTo>
                    <a:pt x="784098" y="429768"/>
                  </a:lnTo>
                  <a:lnTo>
                    <a:pt x="939546" y="468630"/>
                  </a:lnTo>
                  <a:lnTo>
                    <a:pt x="1002030" y="483108"/>
                  </a:lnTo>
                  <a:lnTo>
                    <a:pt x="1008126" y="454914"/>
                  </a:lnTo>
                  <a:close/>
                </a:path>
                <a:path w="1068070" h="4285615">
                  <a:moveTo>
                    <a:pt x="1012698" y="1294638"/>
                  </a:moveTo>
                  <a:lnTo>
                    <a:pt x="981456" y="1276350"/>
                  </a:lnTo>
                  <a:lnTo>
                    <a:pt x="950976" y="1256538"/>
                  </a:lnTo>
                  <a:lnTo>
                    <a:pt x="919734" y="1237488"/>
                  </a:lnTo>
                  <a:lnTo>
                    <a:pt x="858012" y="1197102"/>
                  </a:lnTo>
                  <a:lnTo>
                    <a:pt x="827532" y="1175766"/>
                  </a:lnTo>
                  <a:lnTo>
                    <a:pt x="797052" y="1153668"/>
                  </a:lnTo>
                  <a:lnTo>
                    <a:pt x="781812" y="1142238"/>
                  </a:lnTo>
                  <a:lnTo>
                    <a:pt x="765810" y="1130808"/>
                  </a:lnTo>
                  <a:lnTo>
                    <a:pt x="720090" y="1094232"/>
                  </a:lnTo>
                  <a:lnTo>
                    <a:pt x="643128" y="1025652"/>
                  </a:lnTo>
                  <a:lnTo>
                    <a:pt x="612648" y="995172"/>
                  </a:lnTo>
                  <a:lnTo>
                    <a:pt x="582168" y="963168"/>
                  </a:lnTo>
                  <a:lnTo>
                    <a:pt x="566928" y="945642"/>
                  </a:lnTo>
                  <a:lnTo>
                    <a:pt x="551688" y="928878"/>
                  </a:lnTo>
                  <a:lnTo>
                    <a:pt x="521208" y="892302"/>
                  </a:lnTo>
                  <a:lnTo>
                    <a:pt x="489966" y="852678"/>
                  </a:lnTo>
                  <a:lnTo>
                    <a:pt x="459486" y="811530"/>
                  </a:lnTo>
                  <a:lnTo>
                    <a:pt x="397764" y="723138"/>
                  </a:lnTo>
                  <a:lnTo>
                    <a:pt x="336042" y="627126"/>
                  </a:lnTo>
                  <a:lnTo>
                    <a:pt x="274320" y="525018"/>
                  </a:lnTo>
                  <a:lnTo>
                    <a:pt x="212598" y="418338"/>
                  </a:lnTo>
                  <a:lnTo>
                    <a:pt x="181356" y="363474"/>
                  </a:lnTo>
                  <a:lnTo>
                    <a:pt x="89154" y="195072"/>
                  </a:lnTo>
                  <a:lnTo>
                    <a:pt x="26670" y="81534"/>
                  </a:lnTo>
                  <a:lnTo>
                    <a:pt x="125730" y="321564"/>
                  </a:lnTo>
                  <a:lnTo>
                    <a:pt x="187452" y="432816"/>
                  </a:lnTo>
                  <a:lnTo>
                    <a:pt x="218694" y="486918"/>
                  </a:lnTo>
                  <a:lnTo>
                    <a:pt x="249936" y="539496"/>
                  </a:lnTo>
                  <a:lnTo>
                    <a:pt x="280416" y="591312"/>
                  </a:lnTo>
                  <a:lnTo>
                    <a:pt x="311658" y="642366"/>
                  </a:lnTo>
                  <a:lnTo>
                    <a:pt x="342900" y="691134"/>
                  </a:lnTo>
                  <a:lnTo>
                    <a:pt x="374142" y="738378"/>
                  </a:lnTo>
                  <a:lnTo>
                    <a:pt x="405384" y="784860"/>
                  </a:lnTo>
                  <a:lnTo>
                    <a:pt x="435864" y="828294"/>
                  </a:lnTo>
                  <a:lnTo>
                    <a:pt x="467106" y="870204"/>
                  </a:lnTo>
                  <a:lnTo>
                    <a:pt x="498348" y="909828"/>
                  </a:lnTo>
                  <a:lnTo>
                    <a:pt x="529590" y="947166"/>
                  </a:lnTo>
                  <a:lnTo>
                    <a:pt x="545592" y="964692"/>
                  </a:lnTo>
                  <a:lnTo>
                    <a:pt x="560832" y="982218"/>
                  </a:lnTo>
                  <a:lnTo>
                    <a:pt x="592074" y="1014984"/>
                  </a:lnTo>
                  <a:lnTo>
                    <a:pt x="623316" y="1046226"/>
                  </a:lnTo>
                  <a:lnTo>
                    <a:pt x="639318" y="1060704"/>
                  </a:lnTo>
                  <a:lnTo>
                    <a:pt x="654558" y="1075182"/>
                  </a:lnTo>
                  <a:lnTo>
                    <a:pt x="670560" y="1088898"/>
                  </a:lnTo>
                  <a:lnTo>
                    <a:pt x="685800" y="1102614"/>
                  </a:lnTo>
                  <a:lnTo>
                    <a:pt x="701802" y="1115568"/>
                  </a:lnTo>
                  <a:lnTo>
                    <a:pt x="717042" y="1128522"/>
                  </a:lnTo>
                  <a:lnTo>
                    <a:pt x="748284" y="1153668"/>
                  </a:lnTo>
                  <a:lnTo>
                    <a:pt x="764286" y="1165098"/>
                  </a:lnTo>
                  <a:lnTo>
                    <a:pt x="779526" y="1176528"/>
                  </a:lnTo>
                  <a:lnTo>
                    <a:pt x="810768" y="1199388"/>
                  </a:lnTo>
                  <a:lnTo>
                    <a:pt x="873252" y="1241298"/>
                  </a:lnTo>
                  <a:lnTo>
                    <a:pt x="935736" y="1280922"/>
                  </a:lnTo>
                  <a:lnTo>
                    <a:pt x="997458" y="1319022"/>
                  </a:lnTo>
                  <a:lnTo>
                    <a:pt x="1012698" y="1294638"/>
                  </a:lnTo>
                  <a:close/>
                </a:path>
                <a:path w="1068070" h="4285615">
                  <a:moveTo>
                    <a:pt x="1014984" y="2058924"/>
                  </a:moveTo>
                  <a:lnTo>
                    <a:pt x="983742" y="2029206"/>
                  </a:lnTo>
                  <a:lnTo>
                    <a:pt x="922020" y="1969008"/>
                  </a:lnTo>
                  <a:lnTo>
                    <a:pt x="891540" y="1937766"/>
                  </a:lnTo>
                  <a:lnTo>
                    <a:pt x="876300" y="1921764"/>
                  </a:lnTo>
                  <a:lnTo>
                    <a:pt x="860298" y="1905762"/>
                  </a:lnTo>
                  <a:lnTo>
                    <a:pt x="845058" y="1888998"/>
                  </a:lnTo>
                  <a:lnTo>
                    <a:pt x="829818" y="1872996"/>
                  </a:lnTo>
                  <a:lnTo>
                    <a:pt x="768096" y="1802130"/>
                  </a:lnTo>
                  <a:lnTo>
                    <a:pt x="707136" y="1724406"/>
                  </a:lnTo>
                  <a:lnTo>
                    <a:pt x="675894" y="1681734"/>
                  </a:lnTo>
                  <a:lnTo>
                    <a:pt x="645414" y="1637538"/>
                  </a:lnTo>
                  <a:lnTo>
                    <a:pt x="614934" y="1589532"/>
                  </a:lnTo>
                  <a:lnTo>
                    <a:pt x="599694" y="1564386"/>
                  </a:lnTo>
                  <a:lnTo>
                    <a:pt x="583692" y="1539240"/>
                  </a:lnTo>
                  <a:lnTo>
                    <a:pt x="553212" y="1485138"/>
                  </a:lnTo>
                  <a:lnTo>
                    <a:pt x="506730" y="1397508"/>
                  </a:lnTo>
                  <a:lnTo>
                    <a:pt x="476250" y="1335024"/>
                  </a:lnTo>
                  <a:lnTo>
                    <a:pt x="461010" y="1302258"/>
                  </a:lnTo>
                  <a:lnTo>
                    <a:pt x="445008" y="1268730"/>
                  </a:lnTo>
                  <a:lnTo>
                    <a:pt x="399288" y="1163574"/>
                  </a:lnTo>
                  <a:lnTo>
                    <a:pt x="368046" y="1089660"/>
                  </a:lnTo>
                  <a:lnTo>
                    <a:pt x="337566" y="1013460"/>
                  </a:lnTo>
                  <a:lnTo>
                    <a:pt x="306324" y="934212"/>
                  </a:lnTo>
                  <a:lnTo>
                    <a:pt x="275082" y="853440"/>
                  </a:lnTo>
                  <a:lnTo>
                    <a:pt x="213360" y="686562"/>
                  </a:lnTo>
                  <a:lnTo>
                    <a:pt x="151638" y="514350"/>
                  </a:lnTo>
                  <a:lnTo>
                    <a:pt x="120396" y="425958"/>
                  </a:lnTo>
                  <a:lnTo>
                    <a:pt x="28194" y="159258"/>
                  </a:lnTo>
                  <a:lnTo>
                    <a:pt x="762" y="169164"/>
                  </a:lnTo>
                  <a:lnTo>
                    <a:pt x="62484" y="347472"/>
                  </a:lnTo>
                  <a:lnTo>
                    <a:pt x="93726" y="435864"/>
                  </a:lnTo>
                  <a:lnTo>
                    <a:pt x="124968" y="523494"/>
                  </a:lnTo>
                  <a:lnTo>
                    <a:pt x="155448" y="610362"/>
                  </a:lnTo>
                  <a:lnTo>
                    <a:pt x="186690" y="696468"/>
                  </a:lnTo>
                  <a:lnTo>
                    <a:pt x="248412" y="863346"/>
                  </a:lnTo>
                  <a:lnTo>
                    <a:pt x="279654" y="944880"/>
                  </a:lnTo>
                  <a:lnTo>
                    <a:pt x="341376" y="1100328"/>
                  </a:lnTo>
                  <a:lnTo>
                    <a:pt x="372618" y="1174242"/>
                  </a:lnTo>
                  <a:lnTo>
                    <a:pt x="403860" y="1245870"/>
                  </a:lnTo>
                  <a:lnTo>
                    <a:pt x="435102" y="1313688"/>
                  </a:lnTo>
                  <a:lnTo>
                    <a:pt x="450342" y="1347216"/>
                  </a:lnTo>
                  <a:lnTo>
                    <a:pt x="465582" y="1379220"/>
                  </a:lnTo>
                  <a:lnTo>
                    <a:pt x="481584" y="1410462"/>
                  </a:lnTo>
                  <a:lnTo>
                    <a:pt x="496824" y="1440942"/>
                  </a:lnTo>
                  <a:lnTo>
                    <a:pt x="512826" y="1469898"/>
                  </a:lnTo>
                  <a:lnTo>
                    <a:pt x="528066" y="1498854"/>
                  </a:lnTo>
                  <a:lnTo>
                    <a:pt x="543306" y="1526286"/>
                  </a:lnTo>
                  <a:lnTo>
                    <a:pt x="559308" y="1552956"/>
                  </a:lnTo>
                  <a:lnTo>
                    <a:pt x="574548" y="1579626"/>
                  </a:lnTo>
                  <a:lnTo>
                    <a:pt x="605790" y="1629156"/>
                  </a:lnTo>
                  <a:lnTo>
                    <a:pt x="637032" y="1675638"/>
                  </a:lnTo>
                  <a:lnTo>
                    <a:pt x="668274" y="1719834"/>
                  </a:lnTo>
                  <a:lnTo>
                    <a:pt x="699516" y="1761744"/>
                  </a:lnTo>
                  <a:lnTo>
                    <a:pt x="745998" y="1820418"/>
                  </a:lnTo>
                  <a:lnTo>
                    <a:pt x="762000" y="1838706"/>
                  </a:lnTo>
                  <a:lnTo>
                    <a:pt x="777240" y="1856994"/>
                  </a:lnTo>
                  <a:lnTo>
                    <a:pt x="793242" y="1874520"/>
                  </a:lnTo>
                  <a:lnTo>
                    <a:pt x="808482" y="1892046"/>
                  </a:lnTo>
                  <a:lnTo>
                    <a:pt x="824484" y="1908810"/>
                  </a:lnTo>
                  <a:lnTo>
                    <a:pt x="839724" y="1925574"/>
                  </a:lnTo>
                  <a:lnTo>
                    <a:pt x="855726" y="1941576"/>
                  </a:lnTo>
                  <a:lnTo>
                    <a:pt x="870966" y="1957578"/>
                  </a:lnTo>
                  <a:lnTo>
                    <a:pt x="932688" y="2019300"/>
                  </a:lnTo>
                  <a:lnTo>
                    <a:pt x="963930" y="2049780"/>
                  </a:lnTo>
                  <a:lnTo>
                    <a:pt x="995172" y="2079498"/>
                  </a:lnTo>
                  <a:lnTo>
                    <a:pt x="1014984" y="2058924"/>
                  </a:lnTo>
                  <a:close/>
                </a:path>
                <a:path w="1068070" h="4285615">
                  <a:moveTo>
                    <a:pt x="1067562" y="2823210"/>
                  </a:moveTo>
                  <a:lnTo>
                    <a:pt x="1007364" y="2758440"/>
                  </a:lnTo>
                  <a:lnTo>
                    <a:pt x="947166" y="2692146"/>
                  </a:lnTo>
                  <a:lnTo>
                    <a:pt x="931926" y="2674620"/>
                  </a:lnTo>
                  <a:lnTo>
                    <a:pt x="917448" y="2657094"/>
                  </a:lnTo>
                  <a:lnTo>
                    <a:pt x="886968" y="2622042"/>
                  </a:lnTo>
                  <a:lnTo>
                    <a:pt x="872490" y="2602992"/>
                  </a:lnTo>
                  <a:lnTo>
                    <a:pt x="857250" y="2584704"/>
                  </a:lnTo>
                  <a:lnTo>
                    <a:pt x="842010" y="2564892"/>
                  </a:lnTo>
                  <a:lnTo>
                    <a:pt x="827532" y="2545080"/>
                  </a:lnTo>
                  <a:lnTo>
                    <a:pt x="812292" y="2525268"/>
                  </a:lnTo>
                  <a:lnTo>
                    <a:pt x="797052" y="2504694"/>
                  </a:lnTo>
                  <a:lnTo>
                    <a:pt x="781812" y="2483358"/>
                  </a:lnTo>
                  <a:lnTo>
                    <a:pt x="767334" y="2461260"/>
                  </a:lnTo>
                  <a:lnTo>
                    <a:pt x="736854" y="2415540"/>
                  </a:lnTo>
                  <a:lnTo>
                    <a:pt x="691896" y="2341626"/>
                  </a:lnTo>
                  <a:lnTo>
                    <a:pt x="646938" y="2260854"/>
                  </a:lnTo>
                  <a:lnTo>
                    <a:pt x="617220" y="2202942"/>
                  </a:lnTo>
                  <a:lnTo>
                    <a:pt x="586740" y="2140458"/>
                  </a:lnTo>
                  <a:lnTo>
                    <a:pt x="572262" y="2107692"/>
                  </a:lnTo>
                  <a:lnTo>
                    <a:pt x="557022" y="2074164"/>
                  </a:lnTo>
                  <a:lnTo>
                    <a:pt x="541782" y="2039874"/>
                  </a:lnTo>
                  <a:lnTo>
                    <a:pt x="526542" y="2004822"/>
                  </a:lnTo>
                  <a:lnTo>
                    <a:pt x="512064" y="1968246"/>
                  </a:lnTo>
                  <a:lnTo>
                    <a:pt x="481584" y="1893570"/>
                  </a:lnTo>
                  <a:lnTo>
                    <a:pt x="466344" y="1854708"/>
                  </a:lnTo>
                  <a:lnTo>
                    <a:pt x="406146" y="1692402"/>
                  </a:lnTo>
                  <a:lnTo>
                    <a:pt x="375666" y="1607058"/>
                  </a:lnTo>
                  <a:lnTo>
                    <a:pt x="345948" y="1520190"/>
                  </a:lnTo>
                  <a:lnTo>
                    <a:pt x="315468" y="1430274"/>
                  </a:lnTo>
                  <a:lnTo>
                    <a:pt x="255270" y="1246632"/>
                  </a:lnTo>
                  <a:lnTo>
                    <a:pt x="224790" y="1152906"/>
                  </a:lnTo>
                  <a:lnTo>
                    <a:pt x="195072" y="1057656"/>
                  </a:lnTo>
                  <a:lnTo>
                    <a:pt x="164592" y="962406"/>
                  </a:lnTo>
                  <a:lnTo>
                    <a:pt x="152285" y="923010"/>
                  </a:lnTo>
                  <a:lnTo>
                    <a:pt x="121158" y="772668"/>
                  </a:lnTo>
                  <a:lnTo>
                    <a:pt x="90678" y="620268"/>
                  </a:lnTo>
                  <a:lnTo>
                    <a:pt x="28194" y="313944"/>
                  </a:lnTo>
                  <a:lnTo>
                    <a:pt x="762" y="319278"/>
                  </a:lnTo>
                  <a:lnTo>
                    <a:pt x="15278" y="392595"/>
                  </a:lnTo>
                  <a:lnTo>
                    <a:pt x="0" y="395478"/>
                  </a:lnTo>
                  <a:lnTo>
                    <a:pt x="62484" y="758952"/>
                  </a:lnTo>
                  <a:lnTo>
                    <a:pt x="92964" y="939546"/>
                  </a:lnTo>
                  <a:lnTo>
                    <a:pt x="124206" y="1118616"/>
                  </a:lnTo>
                  <a:lnTo>
                    <a:pt x="155448" y="1296162"/>
                  </a:lnTo>
                  <a:lnTo>
                    <a:pt x="185928" y="1471422"/>
                  </a:lnTo>
                  <a:lnTo>
                    <a:pt x="201930" y="1557528"/>
                  </a:lnTo>
                  <a:lnTo>
                    <a:pt x="217170" y="1643634"/>
                  </a:lnTo>
                  <a:lnTo>
                    <a:pt x="247650" y="1812036"/>
                  </a:lnTo>
                  <a:lnTo>
                    <a:pt x="263652" y="1895094"/>
                  </a:lnTo>
                  <a:lnTo>
                    <a:pt x="278892" y="1977390"/>
                  </a:lnTo>
                  <a:lnTo>
                    <a:pt x="294132" y="2058162"/>
                  </a:lnTo>
                  <a:lnTo>
                    <a:pt x="310134" y="2138172"/>
                  </a:lnTo>
                  <a:lnTo>
                    <a:pt x="340614" y="2294382"/>
                  </a:lnTo>
                  <a:lnTo>
                    <a:pt x="356616" y="2370582"/>
                  </a:lnTo>
                  <a:lnTo>
                    <a:pt x="371856" y="2445258"/>
                  </a:lnTo>
                  <a:lnTo>
                    <a:pt x="387096" y="2518410"/>
                  </a:lnTo>
                  <a:lnTo>
                    <a:pt x="403098" y="2590038"/>
                  </a:lnTo>
                  <a:lnTo>
                    <a:pt x="418338" y="2660904"/>
                  </a:lnTo>
                  <a:lnTo>
                    <a:pt x="433578" y="2729484"/>
                  </a:lnTo>
                  <a:lnTo>
                    <a:pt x="449580" y="2796540"/>
                  </a:lnTo>
                  <a:lnTo>
                    <a:pt x="464820" y="2862072"/>
                  </a:lnTo>
                  <a:lnTo>
                    <a:pt x="480060" y="2925318"/>
                  </a:lnTo>
                  <a:lnTo>
                    <a:pt x="496062" y="2987040"/>
                  </a:lnTo>
                  <a:lnTo>
                    <a:pt x="511302" y="3047238"/>
                  </a:lnTo>
                  <a:lnTo>
                    <a:pt x="526542" y="3105150"/>
                  </a:lnTo>
                  <a:lnTo>
                    <a:pt x="573024" y="3268980"/>
                  </a:lnTo>
                  <a:lnTo>
                    <a:pt x="589026" y="3320034"/>
                  </a:lnTo>
                  <a:lnTo>
                    <a:pt x="604266" y="3369564"/>
                  </a:lnTo>
                  <a:lnTo>
                    <a:pt x="635508" y="3464814"/>
                  </a:lnTo>
                  <a:lnTo>
                    <a:pt x="650748" y="3510534"/>
                  </a:lnTo>
                  <a:lnTo>
                    <a:pt x="681990" y="3597402"/>
                  </a:lnTo>
                  <a:lnTo>
                    <a:pt x="697230" y="3639312"/>
                  </a:lnTo>
                  <a:lnTo>
                    <a:pt x="713232" y="3679698"/>
                  </a:lnTo>
                  <a:lnTo>
                    <a:pt x="728472" y="3719322"/>
                  </a:lnTo>
                  <a:lnTo>
                    <a:pt x="759714" y="3795522"/>
                  </a:lnTo>
                  <a:lnTo>
                    <a:pt x="774954" y="3832098"/>
                  </a:lnTo>
                  <a:lnTo>
                    <a:pt x="790956" y="3867912"/>
                  </a:lnTo>
                  <a:lnTo>
                    <a:pt x="806196" y="3902964"/>
                  </a:lnTo>
                  <a:lnTo>
                    <a:pt x="837438" y="3971544"/>
                  </a:lnTo>
                  <a:lnTo>
                    <a:pt x="867918" y="4037076"/>
                  </a:lnTo>
                  <a:lnTo>
                    <a:pt x="899160" y="4101084"/>
                  </a:lnTo>
                  <a:lnTo>
                    <a:pt x="930402" y="4163568"/>
                  </a:lnTo>
                  <a:lnTo>
                    <a:pt x="961644" y="4224528"/>
                  </a:lnTo>
                  <a:lnTo>
                    <a:pt x="992124" y="4285488"/>
                  </a:lnTo>
                  <a:lnTo>
                    <a:pt x="1018032" y="4272534"/>
                  </a:lnTo>
                  <a:lnTo>
                    <a:pt x="955548" y="4150614"/>
                  </a:lnTo>
                  <a:lnTo>
                    <a:pt x="925068" y="4088130"/>
                  </a:lnTo>
                  <a:lnTo>
                    <a:pt x="893826" y="4024884"/>
                  </a:lnTo>
                  <a:lnTo>
                    <a:pt x="863346" y="3959352"/>
                  </a:lnTo>
                  <a:lnTo>
                    <a:pt x="832104" y="3891534"/>
                  </a:lnTo>
                  <a:lnTo>
                    <a:pt x="801624" y="3821430"/>
                  </a:lnTo>
                  <a:lnTo>
                    <a:pt x="786384" y="3784854"/>
                  </a:lnTo>
                  <a:lnTo>
                    <a:pt x="770382" y="3747516"/>
                  </a:lnTo>
                  <a:lnTo>
                    <a:pt x="755142" y="3709416"/>
                  </a:lnTo>
                  <a:lnTo>
                    <a:pt x="708660" y="3587496"/>
                  </a:lnTo>
                  <a:lnTo>
                    <a:pt x="693420" y="3544824"/>
                  </a:lnTo>
                  <a:lnTo>
                    <a:pt x="678180" y="3501390"/>
                  </a:lnTo>
                  <a:lnTo>
                    <a:pt x="662940" y="3455670"/>
                  </a:lnTo>
                  <a:lnTo>
                    <a:pt x="646938" y="3409188"/>
                  </a:lnTo>
                  <a:lnTo>
                    <a:pt x="631698" y="3361182"/>
                  </a:lnTo>
                  <a:lnTo>
                    <a:pt x="616458" y="3311652"/>
                  </a:lnTo>
                  <a:lnTo>
                    <a:pt x="600456" y="3260598"/>
                  </a:lnTo>
                  <a:lnTo>
                    <a:pt x="585216" y="3208020"/>
                  </a:lnTo>
                  <a:lnTo>
                    <a:pt x="569976" y="3153918"/>
                  </a:lnTo>
                  <a:lnTo>
                    <a:pt x="554736" y="3097530"/>
                  </a:lnTo>
                  <a:lnTo>
                    <a:pt x="538734" y="3039618"/>
                  </a:lnTo>
                  <a:lnTo>
                    <a:pt x="523494" y="2980182"/>
                  </a:lnTo>
                  <a:lnTo>
                    <a:pt x="508254" y="2918460"/>
                  </a:lnTo>
                  <a:lnTo>
                    <a:pt x="477012" y="2789682"/>
                  </a:lnTo>
                  <a:lnTo>
                    <a:pt x="461772" y="2723388"/>
                  </a:lnTo>
                  <a:lnTo>
                    <a:pt x="446532" y="2654046"/>
                  </a:lnTo>
                  <a:lnTo>
                    <a:pt x="430530" y="2583942"/>
                  </a:lnTo>
                  <a:lnTo>
                    <a:pt x="415290" y="2512314"/>
                  </a:lnTo>
                  <a:lnTo>
                    <a:pt x="400050" y="2439162"/>
                  </a:lnTo>
                  <a:lnTo>
                    <a:pt x="384048" y="2364486"/>
                  </a:lnTo>
                  <a:lnTo>
                    <a:pt x="353568" y="2211324"/>
                  </a:lnTo>
                  <a:lnTo>
                    <a:pt x="338328" y="2132838"/>
                  </a:lnTo>
                  <a:lnTo>
                    <a:pt x="322326" y="2052828"/>
                  </a:lnTo>
                  <a:lnTo>
                    <a:pt x="307086" y="1972056"/>
                  </a:lnTo>
                  <a:lnTo>
                    <a:pt x="291846" y="1889760"/>
                  </a:lnTo>
                  <a:lnTo>
                    <a:pt x="275844" y="1806702"/>
                  </a:lnTo>
                  <a:lnTo>
                    <a:pt x="245364" y="1638300"/>
                  </a:lnTo>
                  <a:lnTo>
                    <a:pt x="229362" y="1552956"/>
                  </a:lnTo>
                  <a:lnTo>
                    <a:pt x="214122" y="1466088"/>
                  </a:lnTo>
                  <a:lnTo>
                    <a:pt x="182880" y="1291590"/>
                  </a:lnTo>
                  <a:lnTo>
                    <a:pt x="152400" y="1114044"/>
                  </a:lnTo>
                  <a:lnTo>
                    <a:pt x="121158" y="934974"/>
                  </a:lnTo>
                  <a:lnTo>
                    <a:pt x="115493" y="901458"/>
                  </a:lnTo>
                  <a:lnTo>
                    <a:pt x="123990" y="928649"/>
                  </a:lnTo>
                  <a:lnTo>
                    <a:pt x="124206" y="929640"/>
                  </a:lnTo>
                  <a:lnTo>
                    <a:pt x="155448" y="1078992"/>
                  </a:lnTo>
                  <a:lnTo>
                    <a:pt x="185928" y="1226820"/>
                  </a:lnTo>
                  <a:lnTo>
                    <a:pt x="217170" y="1371600"/>
                  </a:lnTo>
                  <a:lnTo>
                    <a:pt x="232410" y="1443228"/>
                  </a:lnTo>
                  <a:lnTo>
                    <a:pt x="248412" y="1514094"/>
                  </a:lnTo>
                  <a:lnTo>
                    <a:pt x="278892" y="1653540"/>
                  </a:lnTo>
                  <a:lnTo>
                    <a:pt x="294894" y="1721358"/>
                  </a:lnTo>
                  <a:lnTo>
                    <a:pt x="310134" y="1789176"/>
                  </a:lnTo>
                  <a:lnTo>
                    <a:pt x="325374" y="1855470"/>
                  </a:lnTo>
                  <a:lnTo>
                    <a:pt x="341376" y="1921002"/>
                  </a:lnTo>
                  <a:lnTo>
                    <a:pt x="371856" y="2048256"/>
                  </a:lnTo>
                  <a:lnTo>
                    <a:pt x="387858" y="2109978"/>
                  </a:lnTo>
                  <a:lnTo>
                    <a:pt x="418338" y="2229612"/>
                  </a:lnTo>
                  <a:lnTo>
                    <a:pt x="434340" y="2287524"/>
                  </a:lnTo>
                  <a:lnTo>
                    <a:pt x="464820" y="2399538"/>
                  </a:lnTo>
                  <a:lnTo>
                    <a:pt x="480822" y="2452878"/>
                  </a:lnTo>
                  <a:lnTo>
                    <a:pt x="496062" y="2505456"/>
                  </a:lnTo>
                  <a:lnTo>
                    <a:pt x="511302" y="2555748"/>
                  </a:lnTo>
                  <a:lnTo>
                    <a:pt x="557784" y="2698242"/>
                  </a:lnTo>
                  <a:lnTo>
                    <a:pt x="573786" y="2742438"/>
                  </a:lnTo>
                  <a:lnTo>
                    <a:pt x="589026" y="2785872"/>
                  </a:lnTo>
                  <a:lnTo>
                    <a:pt x="604266" y="2827782"/>
                  </a:lnTo>
                  <a:lnTo>
                    <a:pt x="635508" y="2908554"/>
                  </a:lnTo>
                  <a:lnTo>
                    <a:pt x="651510" y="2946654"/>
                  </a:lnTo>
                  <a:lnTo>
                    <a:pt x="666750" y="2983992"/>
                  </a:lnTo>
                  <a:lnTo>
                    <a:pt x="681990" y="3020568"/>
                  </a:lnTo>
                  <a:lnTo>
                    <a:pt x="697992" y="3055620"/>
                  </a:lnTo>
                  <a:lnTo>
                    <a:pt x="713232" y="3089910"/>
                  </a:lnTo>
                  <a:lnTo>
                    <a:pt x="759714" y="3187446"/>
                  </a:lnTo>
                  <a:lnTo>
                    <a:pt x="837438" y="3336036"/>
                  </a:lnTo>
                  <a:lnTo>
                    <a:pt x="868680" y="3390900"/>
                  </a:lnTo>
                  <a:lnTo>
                    <a:pt x="930402" y="3497580"/>
                  </a:lnTo>
                  <a:lnTo>
                    <a:pt x="961644" y="3549396"/>
                  </a:lnTo>
                  <a:lnTo>
                    <a:pt x="992886" y="3600450"/>
                  </a:lnTo>
                  <a:lnTo>
                    <a:pt x="1017270" y="3585972"/>
                  </a:lnTo>
                  <a:lnTo>
                    <a:pt x="986028" y="3534918"/>
                  </a:lnTo>
                  <a:lnTo>
                    <a:pt x="955548" y="3483102"/>
                  </a:lnTo>
                  <a:lnTo>
                    <a:pt x="924306" y="3430524"/>
                  </a:lnTo>
                  <a:lnTo>
                    <a:pt x="862584" y="3322320"/>
                  </a:lnTo>
                  <a:lnTo>
                    <a:pt x="832104" y="3265170"/>
                  </a:lnTo>
                  <a:lnTo>
                    <a:pt x="800862" y="3205734"/>
                  </a:lnTo>
                  <a:lnTo>
                    <a:pt x="770382" y="3143250"/>
                  </a:lnTo>
                  <a:lnTo>
                    <a:pt x="739140" y="3077718"/>
                  </a:lnTo>
                  <a:lnTo>
                    <a:pt x="708660" y="3009138"/>
                  </a:lnTo>
                  <a:lnTo>
                    <a:pt x="677418" y="2935986"/>
                  </a:lnTo>
                  <a:lnTo>
                    <a:pt x="662178" y="2897886"/>
                  </a:lnTo>
                  <a:lnTo>
                    <a:pt x="646938" y="2858262"/>
                  </a:lnTo>
                  <a:lnTo>
                    <a:pt x="631698" y="2817876"/>
                  </a:lnTo>
                  <a:lnTo>
                    <a:pt x="615696" y="2776728"/>
                  </a:lnTo>
                  <a:lnTo>
                    <a:pt x="585216" y="2689098"/>
                  </a:lnTo>
                  <a:lnTo>
                    <a:pt x="553974" y="2596134"/>
                  </a:lnTo>
                  <a:lnTo>
                    <a:pt x="538734" y="2547366"/>
                  </a:lnTo>
                  <a:lnTo>
                    <a:pt x="523494" y="2497074"/>
                  </a:lnTo>
                  <a:lnTo>
                    <a:pt x="508254" y="2445258"/>
                  </a:lnTo>
                  <a:lnTo>
                    <a:pt x="492252" y="2391918"/>
                  </a:lnTo>
                  <a:lnTo>
                    <a:pt x="461772" y="2279904"/>
                  </a:lnTo>
                  <a:lnTo>
                    <a:pt x="445770" y="2222754"/>
                  </a:lnTo>
                  <a:lnTo>
                    <a:pt x="415290" y="2103120"/>
                  </a:lnTo>
                  <a:lnTo>
                    <a:pt x="400050" y="2041398"/>
                  </a:lnTo>
                  <a:lnTo>
                    <a:pt x="384048" y="1978152"/>
                  </a:lnTo>
                  <a:lnTo>
                    <a:pt x="368808" y="1914144"/>
                  </a:lnTo>
                  <a:lnTo>
                    <a:pt x="353568" y="1848612"/>
                  </a:lnTo>
                  <a:lnTo>
                    <a:pt x="337566" y="1782318"/>
                  </a:lnTo>
                  <a:lnTo>
                    <a:pt x="307086" y="1647444"/>
                  </a:lnTo>
                  <a:lnTo>
                    <a:pt x="291846" y="1578102"/>
                  </a:lnTo>
                  <a:lnTo>
                    <a:pt x="275844" y="1507998"/>
                  </a:lnTo>
                  <a:lnTo>
                    <a:pt x="245364" y="1365504"/>
                  </a:lnTo>
                  <a:lnTo>
                    <a:pt x="214122" y="1220724"/>
                  </a:lnTo>
                  <a:lnTo>
                    <a:pt x="208508" y="1194358"/>
                  </a:lnTo>
                  <a:lnTo>
                    <a:pt x="227838" y="1255776"/>
                  </a:lnTo>
                  <a:lnTo>
                    <a:pt x="318516" y="1529334"/>
                  </a:lnTo>
                  <a:lnTo>
                    <a:pt x="348996" y="1616202"/>
                  </a:lnTo>
                  <a:lnTo>
                    <a:pt x="409194" y="1784604"/>
                  </a:lnTo>
                  <a:lnTo>
                    <a:pt x="439674" y="1864614"/>
                  </a:lnTo>
                  <a:lnTo>
                    <a:pt x="454914" y="1903476"/>
                  </a:lnTo>
                  <a:lnTo>
                    <a:pt x="470154" y="1941576"/>
                  </a:lnTo>
                  <a:lnTo>
                    <a:pt x="485394" y="1978914"/>
                  </a:lnTo>
                  <a:lnTo>
                    <a:pt x="500634" y="2015490"/>
                  </a:lnTo>
                  <a:lnTo>
                    <a:pt x="530352" y="2085594"/>
                  </a:lnTo>
                  <a:lnTo>
                    <a:pt x="560832" y="2152650"/>
                  </a:lnTo>
                  <a:lnTo>
                    <a:pt x="591312" y="2215134"/>
                  </a:lnTo>
                  <a:lnTo>
                    <a:pt x="621792" y="2273808"/>
                  </a:lnTo>
                  <a:lnTo>
                    <a:pt x="652272" y="2329434"/>
                  </a:lnTo>
                  <a:lnTo>
                    <a:pt x="682752" y="2382012"/>
                  </a:lnTo>
                  <a:lnTo>
                    <a:pt x="713232" y="2430780"/>
                  </a:lnTo>
                  <a:lnTo>
                    <a:pt x="743712" y="2477262"/>
                  </a:lnTo>
                  <a:lnTo>
                    <a:pt x="773430" y="2520696"/>
                  </a:lnTo>
                  <a:lnTo>
                    <a:pt x="803910" y="2562606"/>
                  </a:lnTo>
                  <a:lnTo>
                    <a:pt x="834390" y="2602230"/>
                  </a:lnTo>
                  <a:lnTo>
                    <a:pt x="895350" y="2676144"/>
                  </a:lnTo>
                  <a:lnTo>
                    <a:pt x="925830" y="2711196"/>
                  </a:lnTo>
                  <a:lnTo>
                    <a:pt x="956310" y="2744724"/>
                  </a:lnTo>
                  <a:lnTo>
                    <a:pt x="986790" y="2777490"/>
                  </a:lnTo>
                  <a:lnTo>
                    <a:pt x="1016508" y="2810256"/>
                  </a:lnTo>
                  <a:lnTo>
                    <a:pt x="1046988" y="2842260"/>
                  </a:lnTo>
                  <a:lnTo>
                    <a:pt x="1067562" y="282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4876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0398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4876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0" dirty="0" smtClean="0">
                <a:latin typeface="Trebuchet MS"/>
                <a:cs typeface="Trebuchet MS"/>
              </a:rPr>
              <a:t>開始使用</a:t>
            </a:r>
            <a:r>
              <a:rPr sz="1800" b="1" spc="-100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60398" y="2577083"/>
            <a:ext cx="3382010" cy="3823970"/>
            <a:chOff x="1660398" y="2577083"/>
            <a:chExt cx="3382010" cy="3823970"/>
          </a:xfrm>
        </p:grpSpPr>
        <p:sp>
          <p:nvSpPr>
            <p:cNvPr id="9" name="object 9"/>
            <p:cNvSpPr/>
            <p:nvPr/>
          </p:nvSpPr>
          <p:spPr>
            <a:xfrm>
              <a:off x="1674876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0398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6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6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6" y="630174"/>
                  </a:lnTo>
                  <a:lnTo>
                    <a:pt x="28956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6" y="644652"/>
                  </a:moveTo>
                  <a:lnTo>
                    <a:pt x="28956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6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4876" y="36515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0398" y="3637025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4876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60398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4876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28156" y="2581909"/>
            <a:ext cx="2044700" cy="37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105" dirty="0">
                <a:latin typeface="Trebuchet MS"/>
                <a:cs typeface="Trebuchet MS"/>
              </a:rPr>
              <a:t>Evaluation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  <a:spcBef>
                <a:spcPts val="5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03797" y="1901951"/>
            <a:ext cx="3991610" cy="397510"/>
            <a:chOff x="6003797" y="1901951"/>
            <a:chExt cx="3991610" cy="397510"/>
          </a:xfrm>
        </p:grpSpPr>
        <p:sp>
          <p:nvSpPr>
            <p:cNvPr id="18" name="object 18"/>
            <p:cNvSpPr/>
            <p:nvPr/>
          </p:nvSpPr>
          <p:spPr>
            <a:xfrm>
              <a:off x="6018275" y="1916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5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400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3797" y="1901951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5"/>
                  </a:lnTo>
                  <a:lnTo>
                    <a:pt x="28955" y="14478"/>
                  </a:lnTo>
                  <a:lnTo>
                    <a:pt x="28955" y="28955"/>
                  </a:lnTo>
                  <a:lnTo>
                    <a:pt x="3962400" y="28955"/>
                  </a:lnTo>
                  <a:lnTo>
                    <a:pt x="3962400" y="14477"/>
                  </a:lnTo>
                  <a:lnTo>
                    <a:pt x="3976878" y="28955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5"/>
                  </a:moveTo>
                  <a:lnTo>
                    <a:pt x="28955" y="14478"/>
                  </a:lnTo>
                  <a:lnTo>
                    <a:pt x="14477" y="28955"/>
                  </a:lnTo>
                  <a:lnTo>
                    <a:pt x="28955" y="28955"/>
                  </a:lnTo>
                  <a:close/>
                </a:path>
                <a:path w="3991609" h="397510">
                  <a:moveTo>
                    <a:pt x="28955" y="368807"/>
                  </a:moveTo>
                  <a:lnTo>
                    <a:pt x="28955" y="28955"/>
                  </a:lnTo>
                  <a:lnTo>
                    <a:pt x="14477" y="28955"/>
                  </a:lnTo>
                  <a:lnTo>
                    <a:pt x="14477" y="368807"/>
                  </a:lnTo>
                  <a:lnTo>
                    <a:pt x="28955" y="368807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14477" y="368807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3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7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5"/>
                  </a:moveTo>
                  <a:lnTo>
                    <a:pt x="3962400" y="14477"/>
                  </a:lnTo>
                  <a:lnTo>
                    <a:pt x="3962400" y="28955"/>
                  </a:lnTo>
                  <a:lnTo>
                    <a:pt x="3976878" y="28955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3976878" y="28955"/>
                  </a:lnTo>
                  <a:lnTo>
                    <a:pt x="3962400" y="28955"/>
                  </a:lnTo>
                  <a:lnTo>
                    <a:pt x="3962400" y="368807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7"/>
                  </a:lnTo>
                  <a:lnTo>
                    <a:pt x="3962400" y="382523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18276" y="1916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1.1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b="1" spc="-100" dirty="0">
                <a:latin typeface="Trebuchet MS"/>
                <a:cs typeface="Trebuchet MS"/>
              </a:rPr>
              <a:t>介紹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03797" y="2663951"/>
            <a:ext cx="3991610" cy="397510"/>
            <a:chOff x="6003797" y="2663951"/>
            <a:chExt cx="3991610" cy="397510"/>
          </a:xfrm>
        </p:grpSpPr>
        <p:sp>
          <p:nvSpPr>
            <p:cNvPr id="22" name="object 22"/>
            <p:cNvSpPr/>
            <p:nvPr/>
          </p:nvSpPr>
          <p:spPr>
            <a:xfrm>
              <a:off x="6018275" y="2678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5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400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3797" y="2663951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5"/>
                  </a:lnTo>
                  <a:lnTo>
                    <a:pt x="28955" y="14478"/>
                  </a:lnTo>
                  <a:lnTo>
                    <a:pt x="28955" y="28955"/>
                  </a:lnTo>
                  <a:lnTo>
                    <a:pt x="3962400" y="28955"/>
                  </a:lnTo>
                  <a:lnTo>
                    <a:pt x="3962400" y="14477"/>
                  </a:lnTo>
                  <a:lnTo>
                    <a:pt x="3976878" y="28955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5"/>
                  </a:moveTo>
                  <a:lnTo>
                    <a:pt x="28955" y="14478"/>
                  </a:lnTo>
                  <a:lnTo>
                    <a:pt x="14477" y="28955"/>
                  </a:lnTo>
                  <a:lnTo>
                    <a:pt x="28955" y="28955"/>
                  </a:lnTo>
                  <a:close/>
                </a:path>
                <a:path w="3991609" h="397510">
                  <a:moveTo>
                    <a:pt x="28955" y="368807"/>
                  </a:moveTo>
                  <a:lnTo>
                    <a:pt x="28955" y="28955"/>
                  </a:lnTo>
                  <a:lnTo>
                    <a:pt x="14477" y="28955"/>
                  </a:lnTo>
                  <a:lnTo>
                    <a:pt x="14477" y="368807"/>
                  </a:lnTo>
                  <a:lnTo>
                    <a:pt x="28955" y="368807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14477" y="368807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3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7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5"/>
                  </a:moveTo>
                  <a:lnTo>
                    <a:pt x="3962400" y="14477"/>
                  </a:lnTo>
                  <a:lnTo>
                    <a:pt x="3962400" y="28955"/>
                  </a:lnTo>
                  <a:lnTo>
                    <a:pt x="3976878" y="28955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3976878" y="28955"/>
                  </a:lnTo>
                  <a:lnTo>
                    <a:pt x="3962400" y="28955"/>
                  </a:lnTo>
                  <a:lnTo>
                    <a:pt x="3962400" y="368807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7"/>
                  </a:lnTo>
                  <a:lnTo>
                    <a:pt x="3962400" y="382523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18276" y="2678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1.2 </a:t>
            </a:r>
            <a:r>
              <a:rPr lang="zh-TW" altLang="en-US" sz="1800" b="1" spc="-110" dirty="0" smtClean="0">
                <a:latin typeface="Trebuchet MS"/>
                <a:cs typeface="Trebuchet MS"/>
              </a:rPr>
              <a:t>探索</a:t>
            </a:r>
            <a:r>
              <a:rPr sz="1800" b="1" spc="-125" dirty="0" smtClean="0">
                <a:latin typeface="Trebuchet MS"/>
                <a:cs typeface="Trebuchet MS"/>
              </a:rPr>
              <a:t>Explorer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03797" y="3427476"/>
            <a:ext cx="3991610" cy="397510"/>
            <a:chOff x="6003797" y="3427476"/>
            <a:chExt cx="3991610" cy="397510"/>
          </a:xfrm>
        </p:grpSpPr>
        <p:sp>
          <p:nvSpPr>
            <p:cNvPr id="26" name="object 26"/>
            <p:cNvSpPr/>
            <p:nvPr/>
          </p:nvSpPr>
          <p:spPr>
            <a:xfrm>
              <a:off x="6018275" y="3441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3797" y="3427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018276" y="3441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1.3 </a:t>
            </a:r>
            <a:r>
              <a:rPr lang="zh-TW" altLang="en-US" sz="1800" b="1" spc="-110" dirty="0" smtClean="0">
                <a:latin typeface="Trebuchet MS"/>
                <a:cs typeface="Trebuchet MS"/>
              </a:rPr>
              <a:t>探索資料集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55064" y="2511552"/>
            <a:ext cx="8340090" cy="4346575"/>
            <a:chOff x="1655064" y="2511552"/>
            <a:chExt cx="8340090" cy="4346575"/>
          </a:xfrm>
        </p:grpSpPr>
        <p:sp>
          <p:nvSpPr>
            <p:cNvPr id="30" name="object 30"/>
            <p:cNvSpPr/>
            <p:nvPr/>
          </p:nvSpPr>
          <p:spPr>
            <a:xfrm>
              <a:off x="6018276" y="4203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03798" y="4189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18276" y="4965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3798" y="4951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18276" y="5727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3798" y="5713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8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8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8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8" y="368808"/>
                  </a:lnTo>
                  <a:lnTo>
                    <a:pt x="14478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55064" y="2511552"/>
              <a:ext cx="3435096" cy="43464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096253" y="4195064"/>
            <a:ext cx="302133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1.4 </a:t>
            </a:r>
            <a:r>
              <a:rPr sz="1800" b="1" spc="-85" dirty="0">
                <a:latin typeface="Trebuchet MS"/>
                <a:cs typeface="Trebuchet MS"/>
              </a:rPr>
              <a:t>Building </a:t>
            </a:r>
            <a:r>
              <a:rPr sz="1800" b="1" spc="-75" dirty="0">
                <a:latin typeface="Trebuchet MS"/>
                <a:cs typeface="Trebuchet MS"/>
              </a:rPr>
              <a:t>a</a:t>
            </a:r>
            <a:r>
              <a:rPr sz="1800" b="1" spc="-25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1.5 </a:t>
            </a:r>
            <a:r>
              <a:rPr sz="1800" b="1" spc="-70" dirty="0">
                <a:latin typeface="Trebuchet MS"/>
                <a:cs typeface="Trebuchet MS"/>
              </a:rPr>
              <a:t>Using </a:t>
            </a:r>
            <a:r>
              <a:rPr sz="1800" b="1" spc="-75" dirty="0">
                <a:latin typeface="Trebuchet MS"/>
                <a:cs typeface="Trebuchet MS"/>
              </a:rPr>
              <a:t>a</a:t>
            </a:r>
            <a:r>
              <a:rPr sz="1800" b="1" spc="-254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filter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1.6 </a:t>
            </a:r>
            <a:r>
              <a:rPr sz="1800" b="1" spc="-100" dirty="0">
                <a:latin typeface="Trebuchet MS"/>
                <a:cs typeface="Trebuchet MS"/>
              </a:rPr>
              <a:t>Visualizing </a:t>
            </a:r>
            <a:r>
              <a:rPr sz="1800" b="1" spc="-105" dirty="0">
                <a:latin typeface="Trebuchet MS"/>
                <a:cs typeface="Trebuchet MS"/>
              </a:rPr>
              <a:t>your</a:t>
            </a:r>
            <a:r>
              <a:rPr sz="1800" b="1" spc="-254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01511" y="4111752"/>
            <a:ext cx="4130040" cy="2139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7936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1.3: </a:t>
            </a:r>
            <a:r>
              <a:rPr lang="zh-TW" altLang="en-US" sz="3200" spc="-5" dirty="0" smtClean="0"/>
              <a:t>探索資料集</a:t>
            </a:r>
            <a:endParaRPr sz="3200" dirty="0"/>
          </a:p>
        </p:txBody>
      </p:sp>
      <p:sp>
        <p:nvSpPr>
          <p:cNvPr id="10" name="object 10"/>
          <p:cNvSpPr/>
          <p:nvPr/>
        </p:nvSpPr>
        <p:spPr>
          <a:xfrm>
            <a:off x="456437" y="2074926"/>
            <a:ext cx="4844415" cy="3474085"/>
          </a:xfrm>
          <a:custGeom>
            <a:avLst/>
            <a:gdLst/>
            <a:ahLst/>
            <a:cxnLst/>
            <a:rect l="l" t="t" r="r" b="b"/>
            <a:pathLst>
              <a:path w="4844415" h="3474085">
                <a:moveTo>
                  <a:pt x="4844034" y="943355"/>
                </a:moveTo>
                <a:lnTo>
                  <a:pt x="4287774" y="0"/>
                </a:lnTo>
                <a:lnTo>
                  <a:pt x="0" y="2530602"/>
                </a:lnTo>
                <a:lnTo>
                  <a:pt x="556260" y="3473957"/>
                </a:lnTo>
                <a:lnTo>
                  <a:pt x="4844034" y="9433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/>
          <a:srcRect t="10588"/>
          <a:stretch/>
        </p:blipFill>
        <p:spPr>
          <a:xfrm>
            <a:off x="228600" y="916368"/>
            <a:ext cx="8278129" cy="5791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 rot="19738510">
            <a:off x="1436655" y="3065601"/>
            <a:ext cx="36198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/>
              <a:t>分類問題：</a:t>
            </a:r>
            <a:endParaRPr lang="en-US" altLang="zh-TW" sz="3200" b="1" dirty="0" smtClean="0"/>
          </a:p>
          <a:p>
            <a:r>
              <a:rPr lang="zh-TW" altLang="en-US" sz="3200" b="1" dirty="0" smtClean="0"/>
              <a:t>預測「類別值」</a:t>
            </a:r>
            <a:endParaRPr lang="zh-TW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152" y="1036320"/>
            <a:ext cx="7239000" cy="5575300"/>
            <a:chOff x="835152" y="1036320"/>
            <a:chExt cx="7239000" cy="5575300"/>
          </a:xfrm>
        </p:grpSpPr>
        <p:sp>
          <p:nvSpPr>
            <p:cNvPr id="3" name="object 3"/>
            <p:cNvSpPr/>
            <p:nvPr/>
          </p:nvSpPr>
          <p:spPr>
            <a:xfrm>
              <a:off x="835152" y="1036320"/>
              <a:ext cx="7238999" cy="5574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2800" y="2227326"/>
              <a:ext cx="3969385" cy="462280"/>
            </a:xfrm>
            <a:custGeom>
              <a:avLst/>
              <a:gdLst/>
              <a:ahLst/>
              <a:cxnLst/>
              <a:rect l="l" t="t" r="r" b="b"/>
              <a:pathLst>
                <a:path w="3969384" h="462280">
                  <a:moveTo>
                    <a:pt x="3969257" y="461771"/>
                  </a:moveTo>
                  <a:lnTo>
                    <a:pt x="3969257" y="0"/>
                  </a:lnTo>
                  <a:lnTo>
                    <a:pt x="0" y="0"/>
                  </a:lnTo>
                  <a:lnTo>
                    <a:pt x="0" y="461771"/>
                  </a:lnTo>
                  <a:lnTo>
                    <a:pt x="3969257" y="4617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39084" y="2212847"/>
              <a:ext cx="3996690" cy="490855"/>
            </a:xfrm>
            <a:custGeom>
              <a:avLst/>
              <a:gdLst/>
              <a:ahLst/>
              <a:cxnLst/>
              <a:rect l="l" t="t" r="r" b="b"/>
              <a:pathLst>
                <a:path w="3996690" h="490855">
                  <a:moveTo>
                    <a:pt x="3996690" y="490727"/>
                  </a:moveTo>
                  <a:lnTo>
                    <a:pt x="3996690" y="0"/>
                  </a:lnTo>
                  <a:lnTo>
                    <a:pt x="0" y="0"/>
                  </a:lnTo>
                  <a:lnTo>
                    <a:pt x="0" y="490727"/>
                  </a:lnTo>
                  <a:lnTo>
                    <a:pt x="13716" y="490727"/>
                  </a:lnTo>
                  <a:lnTo>
                    <a:pt x="13715" y="28955"/>
                  </a:lnTo>
                  <a:lnTo>
                    <a:pt x="28193" y="14477"/>
                  </a:lnTo>
                  <a:lnTo>
                    <a:pt x="28193" y="28955"/>
                  </a:lnTo>
                  <a:lnTo>
                    <a:pt x="3968495" y="28955"/>
                  </a:lnTo>
                  <a:lnTo>
                    <a:pt x="3968495" y="14477"/>
                  </a:lnTo>
                  <a:lnTo>
                    <a:pt x="3982973" y="28955"/>
                  </a:lnTo>
                  <a:lnTo>
                    <a:pt x="3982973" y="490727"/>
                  </a:lnTo>
                  <a:lnTo>
                    <a:pt x="3996690" y="490727"/>
                  </a:lnTo>
                  <a:close/>
                </a:path>
                <a:path w="3996690" h="490855">
                  <a:moveTo>
                    <a:pt x="28193" y="28955"/>
                  </a:moveTo>
                  <a:lnTo>
                    <a:pt x="28193" y="14477"/>
                  </a:lnTo>
                  <a:lnTo>
                    <a:pt x="13715" y="28955"/>
                  </a:lnTo>
                  <a:lnTo>
                    <a:pt x="28193" y="28955"/>
                  </a:lnTo>
                  <a:close/>
                </a:path>
                <a:path w="3996690" h="490855">
                  <a:moveTo>
                    <a:pt x="28193" y="461771"/>
                  </a:moveTo>
                  <a:lnTo>
                    <a:pt x="28193" y="28955"/>
                  </a:lnTo>
                  <a:lnTo>
                    <a:pt x="13715" y="28955"/>
                  </a:lnTo>
                  <a:lnTo>
                    <a:pt x="13715" y="461771"/>
                  </a:lnTo>
                  <a:lnTo>
                    <a:pt x="28193" y="461771"/>
                  </a:lnTo>
                  <a:close/>
                </a:path>
                <a:path w="3996690" h="490855">
                  <a:moveTo>
                    <a:pt x="3982973" y="461771"/>
                  </a:moveTo>
                  <a:lnTo>
                    <a:pt x="13715" y="461771"/>
                  </a:lnTo>
                  <a:lnTo>
                    <a:pt x="28193" y="476249"/>
                  </a:lnTo>
                  <a:lnTo>
                    <a:pt x="28193" y="490727"/>
                  </a:lnTo>
                  <a:lnTo>
                    <a:pt x="3968495" y="490727"/>
                  </a:lnTo>
                  <a:lnTo>
                    <a:pt x="3968495" y="476249"/>
                  </a:lnTo>
                  <a:lnTo>
                    <a:pt x="3982973" y="461771"/>
                  </a:lnTo>
                  <a:close/>
                </a:path>
                <a:path w="3996690" h="490855">
                  <a:moveTo>
                    <a:pt x="28193" y="490727"/>
                  </a:moveTo>
                  <a:lnTo>
                    <a:pt x="28193" y="476249"/>
                  </a:lnTo>
                  <a:lnTo>
                    <a:pt x="13715" y="461771"/>
                  </a:lnTo>
                  <a:lnTo>
                    <a:pt x="13716" y="490727"/>
                  </a:lnTo>
                  <a:lnTo>
                    <a:pt x="28193" y="490727"/>
                  </a:lnTo>
                  <a:close/>
                </a:path>
                <a:path w="3996690" h="490855">
                  <a:moveTo>
                    <a:pt x="3982973" y="28955"/>
                  </a:moveTo>
                  <a:lnTo>
                    <a:pt x="3968495" y="14477"/>
                  </a:lnTo>
                  <a:lnTo>
                    <a:pt x="3968495" y="28955"/>
                  </a:lnTo>
                  <a:lnTo>
                    <a:pt x="3982973" y="28955"/>
                  </a:lnTo>
                  <a:close/>
                </a:path>
                <a:path w="3996690" h="490855">
                  <a:moveTo>
                    <a:pt x="3982973" y="461771"/>
                  </a:moveTo>
                  <a:lnTo>
                    <a:pt x="3982973" y="28955"/>
                  </a:lnTo>
                  <a:lnTo>
                    <a:pt x="3968495" y="28955"/>
                  </a:lnTo>
                  <a:lnTo>
                    <a:pt x="3968495" y="461771"/>
                  </a:lnTo>
                  <a:lnTo>
                    <a:pt x="3982973" y="461771"/>
                  </a:lnTo>
                  <a:close/>
                </a:path>
                <a:path w="3996690" h="490855">
                  <a:moveTo>
                    <a:pt x="3982973" y="490727"/>
                  </a:moveTo>
                  <a:lnTo>
                    <a:pt x="3982973" y="461771"/>
                  </a:lnTo>
                  <a:lnTo>
                    <a:pt x="3968495" y="476249"/>
                  </a:lnTo>
                  <a:lnTo>
                    <a:pt x="3968495" y="490727"/>
                  </a:lnTo>
                  <a:lnTo>
                    <a:pt x="3982973" y="49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79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1.3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探索</a:t>
            </a:r>
            <a:r>
              <a:rPr lang="zh-TW" altLang="en-US" sz="3200" spc="-5" dirty="0"/>
              <a:t>資料集</a:t>
            </a:r>
            <a:endParaRPr sz="3200" dirty="0"/>
          </a:p>
        </p:txBody>
      </p:sp>
      <p:sp>
        <p:nvSpPr>
          <p:cNvPr id="7" name="object 7"/>
          <p:cNvSpPr txBox="1"/>
          <p:nvPr/>
        </p:nvSpPr>
        <p:spPr>
          <a:xfrm>
            <a:off x="3352800" y="2227326"/>
            <a:ext cx="3969385" cy="3956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4"/>
              </a:spcBef>
            </a:pPr>
            <a:r>
              <a:rPr lang="zh-TW" altLang="en-US" sz="2400" spc="-70" dirty="0" smtClean="0">
                <a:latin typeface="Trebuchet MS"/>
                <a:cs typeface="Trebuchet MS"/>
              </a:rPr>
              <a:t>開啟檔案</a:t>
            </a:r>
            <a:r>
              <a:rPr sz="2400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528" y="2007870"/>
            <a:ext cx="8562975" cy="2360295"/>
            <a:chOff x="33528" y="2007870"/>
            <a:chExt cx="8562975" cy="2360295"/>
          </a:xfrm>
        </p:grpSpPr>
        <p:sp>
          <p:nvSpPr>
            <p:cNvPr id="9" name="object 9"/>
            <p:cNvSpPr/>
            <p:nvPr/>
          </p:nvSpPr>
          <p:spPr>
            <a:xfrm>
              <a:off x="2057400" y="2007870"/>
              <a:ext cx="1148715" cy="490220"/>
            </a:xfrm>
            <a:custGeom>
              <a:avLst/>
              <a:gdLst/>
              <a:ahLst/>
              <a:cxnLst/>
              <a:rect l="l" t="t" r="r" b="b"/>
              <a:pathLst>
                <a:path w="1148714" h="490219">
                  <a:moveTo>
                    <a:pt x="140207" y="21335"/>
                  </a:moveTo>
                  <a:lnTo>
                    <a:pt x="138683" y="12953"/>
                  </a:lnTo>
                  <a:lnTo>
                    <a:pt x="137921" y="5333"/>
                  </a:lnTo>
                  <a:lnTo>
                    <a:pt x="130301" y="0"/>
                  </a:lnTo>
                  <a:lnTo>
                    <a:pt x="122681" y="1523"/>
                  </a:lnTo>
                  <a:lnTo>
                    <a:pt x="0" y="19049"/>
                  </a:lnTo>
                  <a:lnTo>
                    <a:pt x="21335" y="46360"/>
                  </a:lnTo>
                  <a:lnTo>
                    <a:pt x="21335" y="43433"/>
                  </a:lnTo>
                  <a:lnTo>
                    <a:pt x="32003" y="16763"/>
                  </a:lnTo>
                  <a:lnTo>
                    <a:pt x="81307" y="36485"/>
                  </a:lnTo>
                  <a:lnTo>
                    <a:pt x="127253" y="29717"/>
                  </a:lnTo>
                  <a:lnTo>
                    <a:pt x="134873" y="28193"/>
                  </a:lnTo>
                  <a:lnTo>
                    <a:pt x="140207" y="21335"/>
                  </a:lnTo>
                  <a:close/>
                </a:path>
                <a:path w="1148714" h="490219">
                  <a:moveTo>
                    <a:pt x="81307" y="36485"/>
                  </a:moveTo>
                  <a:lnTo>
                    <a:pt x="32003" y="16763"/>
                  </a:lnTo>
                  <a:lnTo>
                    <a:pt x="21335" y="43433"/>
                  </a:lnTo>
                  <a:lnTo>
                    <a:pt x="28955" y="46479"/>
                  </a:lnTo>
                  <a:lnTo>
                    <a:pt x="28955" y="44195"/>
                  </a:lnTo>
                  <a:lnTo>
                    <a:pt x="38099" y="21335"/>
                  </a:lnTo>
                  <a:lnTo>
                    <a:pt x="53225" y="40621"/>
                  </a:lnTo>
                  <a:lnTo>
                    <a:pt x="81307" y="36485"/>
                  </a:lnTo>
                  <a:close/>
                </a:path>
                <a:path w="1148714" h="490219">
                  <a:moveTo>
                    <a:pt x="103631" y="105917"/>
                  </a:moveTo>
                  <a:lnTo>
                    <a:pt x="99059" y="99059"/>
                  </a:lnTo>
                  <a:lnTo>
                    <a:pt x="71002" y="63287"/>
                  </a:lnTo>
                  <a:lnTo>
                    <a:pt x="21335" y="43433"/>
                  </a:lnTo>
                  <a:lnTo>
                    <a:pt x="21335" y="46360"/>
                  </a:lnTo>
                  <a:lnTo>
                    <a:pt x="81533" y="123443"/>
                  </a:lnTo>
                  <a:lnTo>
                    <a:pt x="89915" y="124205"/>
                  </a:lnTo>
                  <a:lnTo>
                    <a:pt x="96773" y="119633"/>
                  </a:lnTo>
                  <a:lnTo>
                    <a:pt x="102869" y="114299"/>
                  </a:lnTo>
                  <a:lnTo>
                    <a:pt x="103631" y="105917"/>
                  </a:lnTo>
                  <a:close/>
                </a:path>
                <a:path w="1148714" h="490219">
                  <a:moveTo>
                    <a:pt x="53225" y="40621"/>
                  </a:moveTo>
                  <a:lnTo>
                    <a:pt x="38099" y="21335"/>
                  </a:lnTo>
                  <a:lnTo>
                    <a:pt x="28955" y="44195"/>
                  </a:lnTo>
                  <a:lnTo>
                    <a:pt x="53225" y="40621"/>
                  </a:lnTo>
                  <a:close/>
                </a:path>
                <a:path w="1148714" h="490219">
                  <a:moveTo>
                    <a:pt x="71002" y="63287"/>
                  </a:moveTo>
                  <a:lnTo>
                    <a:pt x="53225" y="40621"/>
                  </a:lnTo>
                  <a:lnTo>
                    <a:pt x="28955" y="44195"/>
                  </a:lnTo>
                  <a:lnTo>
                    <a:pt x="28955" y="46479"/>
                  </a:lnTo>
                  <a:lnTo>
                    <a:pt x="71002" y="63287"/>
                  </a:lnTo>
                  <a:close/>
                </a:path>
                <a:path w="1148714" h="490219">
                  <a:moveTo>
                    <a:pt x="1148333" y="463295"/>
                  </a:moveTo>
                  <a:lnTo>
                    <a:pt x="81307" y="36485"/>
                  </a:lnTo>
                  <a:lnTo>
                    <a:pt x="53225" y="40621"/>
                  </a:lnTo>
                  <a:lnTo>
                    <a:pt x="71002" y="63287"/>
                  </a:lnTo>
                  <a:lnTo>
                    <a:pt x="1138427" y="489965"/>
                  </a:lnTo>
                  <a:lnTo>
                    <a:pt x="1148333" y="463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006" y="3891534"/>
              <a:ext cx="1401445" cy="462280"/>
            </a:xfrm>
            <a:custGeom>
              <a:avLst/>
              <a:gdLst/>
              <a:ahLst/>
              <a:cxnLst/>
              <a:rect l="l" t="t" r="r" b="b"/>
              <a:pathLst>
                <a:path w="1401445" h="462279">
                  <a:moveTo>
                    <a:pt x="1401318" y="461772"/>
                  </a:moveTo>
                  <a:lnTo>
                    <a:pt x="1401318" y="0"/>
                  </a:lnTo>
                  <a:lnTo>
                    <a:pt x="0" y="0"/>
                  </a:lnTo>
                  <a:lnTo>
                    <a:pt x="0" y="461772"/>
                  </a:lnTo>
                  <a:lnTo>
                    <a:pt x="1401318" y="461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28" y="3877055"/>
              <a:ext cx="1430655" cy="490855"/>
            </a:xfrm>
            <a:custGeom>
              <a:avLst/>
              <a:gdLst/>
              <a:ahLst/>
              <a:cxnLst/>
              <a:rect l="l" t="t" r="r" b="b"/>
              <a:pathLst>
                <a:path w="1430655" h="490854">
                  <a:moveTo>
                    <a:pt x="1430274" y="490727"/>
                  </a:moveTo>
                  <a:lnTo>
                    <a:pt x="1430274" y="0"/>
                  </a:lnTo>
                  <a:lnTo>
                    <a:pt x="0" y="0"/>
                  </a:lnTo>
                  <a:lnTo>
                    <a:pt x="0" y="490727"/>
                  </a:lnTo>
                  <a:lnTo>
                    <a:pt x="14478" y="490727"/>
                  </a:lnTo>
                  <a:lnTo>
                    <a:pt x="14478" y="28955"/>
                  </a:lnTo>
                  <a:lnTo>
                    <a:pt x="28193" y="14477"/>
                  </a:lnTo>
                  <a:lnTo>
                    <a:pt x="28193" y="28955"/>
                  </a:lnTo>
                  <a:lnTo>
                    <a:pt x="1402080" y="28955"/>
                  </a:lnTo>
                  <a:lnTo>
                    <a:pt x="1402080" y="14477"/>
                  </a:lnTo>
                  <a:lnTo>
                    <a:pt x="1415796" y="28955"/>
                  </a:lnTo>
                  <a:lnTo>
                    <a:pt x="1415796" y="490727"/>
                  </a:lnTo>
                  <a:lnTo>
                    <a:pt x="1430274" y="490727"/>
                  </a:lnTo>
                  <a:close/>
                </a:path>
                <a:path w="1430655" h="490854">
                  <a:moveTo>
                    <a:pt x="28193" y="28955"/>
                  </a:moveTo>
                  <a:lnTo>
                    <a:pt x="28193" y="14477"/>
                  </a:lnTo>
                  <a:lnTo>
                    <a:pt x="14478" y="28955"/>
                  </a:lnTo>
                  <a:lnTo>
                    <a:pt x="28193" y="28955"/>
                  </a:lnTo>
                  <a:close/>
                </a:path>
                <a:path w="1430655" h="490854">
                  <a:moveTo>
                    <a:pt x="28194" y="461771"/>
                  </a:moveTo>
                  <a:lnTo>
                    <a:pt x="28193" y="28955"/>
                  </a:lnTo>
                  <a:lnTo>
                    <a:pt x="14478" y="28955"/>
                  </a:lnTo>
                  <a:lnTo>
                    <a:pt x="14478" y="461771"/>
                  </a:lnTo>
                  <a:lnTo>
                    <a:pt x="28194" y="461771"/>
                  </a:lnTo>
                  <a:close/>
                </a:path>
                <a:path w="1430655" h="490854">
                  <a:moveTo>
                    <a:pt x="1415796" y="461771"/>
                  </a:moveTo>
                  <a:lnTo>
                    <a:pt x="14478" y="461771"/>
                  </a:lnTo>
                  <a:lnTo>
                    <a:pt x="28194" y="476249"/>
                  </a:lnTo>
                  <a:lnTo>
                    <a:pt x="28193" y="490727"/>
                  </a:lnTo>
                  <a:lnTo>
                    <a:pt x="1402080" y="490727"/>
                  </a:lnTo>
                  <a:lnTo>
                    <a:pt x="1402080" y="476249"/>
                  </a:lnTo>
                  <a:lnTo>
                    <a:pt x="1415796" y="461771"/>
                  </a:lnTo>
                  <a:close/>
                </a:path>
                <a:path w="1430655" h="490854">
                  <a:moveTo>
                    <a:pt x="28193" y="490727"/>
                  </a:moveTo>
                  <a:lnTo>
                    <a:pt x="28194" y="476249"/>
                  </a:lnTo>
                  <a:lnTo>
                    <a:pt x="14478" y="461771"/>
                  </a:lnTo>
                  <a:lnTo>
                    <a:pt x="14478" y="490727"/>
                  </a:lnTo>
                  <a:lnTo>
                    <a:pt x="28193" y="490727"/>
                  </a:lnTo>
                  <a:close/>
                </a:path>
                <a:path w="1430655" h="490854">
                  <a:moveTo>
                    <a:pt x="1415796" y="28955"/>
                  </a:moveTo>
                  <a:lnTo>
                    <a:pt x="1402080" y="14477"/>
                  </a:lnTo>
                  <a:lnTo>
                    <a:pt x="1402080" y="28955"/>
                  </a:lnTo>
                  <a:lnTo>
                    <a:pt x="1415796" y="28955"/>
                  </a:lnTo>
                  <a:close/>
                </a:path>
                <a:path w="1430655" h="490854">
                  <a:moveTo>
                    <a:pt x="1415796" y="461771"/>
                  </a:moveTo>
                  <a:lnTo>
                    <a:pt x="1415796" y="28955"/>
                  </a:lnTo>
                  <a:lnTo>
                    <a:pt x="1402080" y="28955"/>
                  </a:lnTo>
                  <a:lnTo>
                    <a:pt x="1402080" y="461771"/>
                  </a:lnTo>
                  <a:lnTo>
                    <a:pt x="1415796" y="461771"/>
                  </a:lnTo>
                  <a:close/>
                </a:path>
                <a:path w="1430655" h="490854">
                  <a:moveTo>
                    <a:pt x="1415796" y="490727"/>
                  </a:moveTo>
                  <a:lnTo>
                    <a:pt x="1415796" y="461771"/>
                  </a:lnTo>
                  <a:lnTo>
                    <a:pt x="1402080" y="476249"/>
                  </a:lnTo>
                  <a:lnTo>
                    <a:pt x="1402080" y="490727"/>
                  </a:lnTo>
                  <a:lnTo>
                    <a:pt x="1415796" y="49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67956" y="3069336"/>
              <a:ext cx="1314450" cy="851535"/>
            </a:xfrm>
            <a:custGeom>
              <a:avLst/>
              <a:gdLst/>
              <a:ahLst/>
              <a:cxnLst/>
              <a:rect l="l" t="t" r="r" b="b"/>
              <a:pathLst>
                <a:path w="1314450" h="851535">
                  <a:moveTo>
                    <a:pt x="1314450" y="851153"/>
                  </a:moveTo>
                  <a:lnTo>
                    <a:pt x="1314450" y="0"/>
                  </a:lnTo>
                  <a:lnTo>
                    <a:pt x="0" y="0"/>
                  </a:lnTo>
                  <a:lnTo>
                    <a:pt x="0" y="851153"/>
                  </a:lnTo>
                  <a:lnTo>
                    <a:pt x="1314450" y="851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53478" y="3054858"/>
              <a:ext cx="1343025" cy="879475"/>
            </a:xfrm>
            <a:custGeom>
              <a:avLst/>
              <a:gdLst/>
              <a:ahLst/>
              <a:cxnLst/>
              <a:rect l="l" t="t" r="r" b="b"/>
              <a:pathLst>
                <a:path w="1343025" h="879475">
                  <a:moveTo>
                    <a:pt x="1342644" y="879347"/>
                  </a:moveTo>
                  <a:lnTo>
                    <a:pt x="1342644" y="0"/>
                  </a:lnTo>
                  <a:lnTo>
                    <a:pt x="0" y="0"/>
                  </a:lnTo>
                  <a:lnTo>
                    <a:pt x="0" y="879347"/>
                  </a:lnTo>
                  <a:lnTo>
                    <a:pt x="14477" y="879347"/>
                  </a:lnTo>
                  <a:lnTo>
                    <a:pt x="14477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1314450" y="28956"/>
                  </a:lnTo>
                  <a:lnTo>
                    <a:pt x="1314450" y="14478"/>
                  </a:lnTo>
                  <a:lnTo>
                    <a:pt x="1328927" y="28956"/>
                  </a:lnTo>
                  <a:lnTo>
                    <a:pt x="1328927" y="879347"/>
                  </a:lnTo>
                  <a:lnTo>
                    <a:pt x="1342644" y="879347"/>
                  </a:lnTo>
                  <a:close/>
                </a:path>
                <a:path w="1343025" h="879475">
                  <a:moveTo>
                    <a:pt x="28194" y="28956"/>
                  </a:moveTo>
                  <a:lnTo>
                    <a:pt x="28194" y="14478"/>
                  </a:lnTo>
                  <a:lnTo>
                    <a:pt x="14477" y="28956"/>
                  </a:lnTo>
                  <a:lnTo>
                    <a:pt x="28194" y="28956"/>
                  </a:lnTo>
                  <a:close/>
                </a:path>
                <a:path w="1343025" h="879475">
                  <a:moveTo>
                    <a:pt x="28194" y="851153"/>
                  </a:moveTo>
                  <a:lnTo>
                    <a:pt x="28194" y="28956"/>
                  </a:lnTo>
                  <a:lnTo>
                    <a:pt x="14477" y="28956"/>
                  </a:lnTo>
                  <a:lnTo>
                    <a:pt x="14477" y="851153"/>
                  </a:lnTo>
                  <a:lnTo>
                    <a:pt x="28194" y="851153"/>
                  </a:lnTo>
                  <a:close/>
                </a:path>
                <a:path w="1343025" h="879475">
                  <a:moveTo>
                    <a:pt x="1328927" y="851153"/>
                  </a:moveTo>
                  <a:lnTo>
                    <a:pt x="14477" y="851153"/>
                  </a:lnTo>
                  <a:lnTo>
                    <a:pt x="28194" y="865631"/>
                  </a:lnTo>
                  <a:lnTo>
                    <a:pt x="28194" y="879347"/>
                  </a:lnTo>
                  <a:lnTo>
                    <a:pt x="1314450" y="879347"/>
                  </a:lnTo>
                  <a:lnTo>
                    <a:pt x="1314450" y="865631"/>
                  </a:lnTo>
                  <a:lnTo>
                    <a:pt x="1328927" y="851153"/>
                  </a:lnTo>
                  <a:close/>
                </a:path>
                <a:path w="1343025" h="879475">
                  <a:moveTo>
                    <a:pt x="28194" y="879347"/>
                  </a:moveTo>
                  <a:lnTo>
                    <a:pt x="28194" y="865631"/>
                  </a:lnTo>
                  <a:lnTo>
                    <a:pt x="14477" y="851153"/>
                  </a:lnTo>
                  <a:lnTo>
                    <a:pt x="14477" y="879347"/>
                  </a:lnTo>
                  <a:lnTo>
                    <a:pt x="28194" y="879347"/>
                  </a:lnTo>
                  <a:close/>
                </a:path>
                <a:path w="1343025" h="879475">
                  <a:moveTo>
                    <a:pt x="1328927" y="28956"/>
                  </a:moveTo>
                  <a:lnTo>
                    <a:pt x="1314450" y="14478"/>
                  </a:lnTo>
                  <a:lnTo>
                    <a:pt x="1314450" y="28956"/>
                  </a:lnTo>
                  <a:lnTo>
                    <a:pt x="1328927" y="28956"/>
                  </a:lnTo>
                  <a:close/>
                </a:path>
                <a:path w="1343025" h="879475">
                  <a:moveTo>
                    <a:pt x="1328927" y="851153"/>
                  </a:moveTo>
                  <a:lnTo>
                    <a:pt x="1328927" y="28956"/>
                  </a:lnTo>
                  <a:lnTo>
                    <a:pt x="1314450" y="28956"/>
                  </a:lnTo>
                  <a:lnTo>
                    <a:pt x="1314450" y="851153"/>
                  </a:lnTo>
                  <a:lnTo>
                    <a:pt x="1328927" y="851153"/>
                  </a:lnTo>
                  <a:close/>
                </a:path>
                <a:path w="1343025" h="879475">
                  <a:moveTo>
                    <a:pt x="1328927" y="879347"/>
                  </a:moveTo>
                  <a:lnTo>
                    <a:pt x="1328927" y="851153"/>
                  </a:lnTo>
                  <a:lnTo>
                    <a:pt x="1314450" y="865631"/>
                  </a:lnTo>
                  <a:lnTo>
                    <a:pt x="1314450" y="879347"/>
                  </a:lnTo>
                  <a:lnTo>
                    <a:pt x="1328927" y="879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66711" y="3303517"/>
            <a:ext cx="11156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40" dirty="0" smtClean="0">
                <a:latin typeface="Trebuchet MS"/>
                <a:cs typeface="Trebuchet MS"/>
              </a:rPr>
              <a:t>屬性值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0520" y="4980432"/>
            <a:ext cx="900430" cy="551815"/>
            <a:chOff x="350520" y="4980432"/>
            <a:chExt cx="900430" cy="551815"/>
          </a:xfrm>
        </p:grpSpPr>
        <p:sp>
          <p:nvSpPr>
            <p:cNvPr id="16" name="object 16"/>
            <p:cNvSpPr/>
            <p:nvPr/>
          </p:nvSpPr>
          <p:spPr>
            <a:xfrm>
              <a:off x="364236" y="4994148"/>
              <a:ext cx="872490" cy="523875"/>
            </a:xfrm>
            <a:custGeom>
              <a:avLst/>
              <a:gdLst/>
              <a:ahLst/>
              <a:cxnLst/>
              <a:rect l="l" t="t" r="r" b="b"/>
              <a:pathLst>
                <a:path w="872490" h="523875">
                  <a:moveTo>
                    <a:pt x="872490" y="523494"/>
                  </a:moveTo>
                  <a:lnTo>
                    <a:pt x="872490" y="0"/>
                  </a:lnTo>
                  <a:lnTo>
                    <a:pt x="0" y="0"/>
                  </a:lnTo>
                  <a:lnTo>
                    <a:pt x="0" y="523494"/>
                  </a:lnTo>
                  <a:lnTo>
                    <a:pt x="872490" y="523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0520" y="4980432"/>
              <a:ext cx="900430" cy="551815"/>
            </a:xfrm>
            <a:custGeom>
              <a:avLst/>
              <a:gdLst/>
              <a:ahLst/>
              <a:cxnLst/>
              <a:rect l="l" t="t" r="r" b="b"/>
              <a:pathLst>
                <a:path w="900430" h="551814">
                  <a:moveTo>
                    <a:pt x="899922" y="551688"/>
                  </a:moveTo>
                  <a:lnTo>
                    <a:pt x="899922" y="0"/>
                  </a:lnTo>
                  <a:lnTo>
                    <a:pt x="0" y="0"/>
                  </a:lnTo>
                  <a:lnTo>
                    <a:pt x="0" y="551688"/>
                  </a:lnTo>
                  <a:lnTo>
                    <a:pt x="13716" y="551688"/>
                  </a:lnTo>
                  <a:lnTo>
                    <a:pt x="13716" y="28193"/>
                  </a:lnTo>
                  <a:lnTo>
                    <a:pt x="28193" y="13715"/>
                  </a:lnTo>
                  <a:lnTo>
                    <a:pt x="28193" y="28193"/>
                  </a:lnTo>
                  <a:lnTo>
                    <a:pt x="871728" y="28193"/>
                  </a:lnTo>
                  <a:lnTo>
                    <a:pt x="871728" y="13715"/>
                  </a:lnTo>
                  <a:lnTo>
                    <a:pt x="886206" y="28193"/>
                  </a:lnTo>
                  <a:lnTo>
                    <a:pt x="886206" y="551688"/>
                  </a:lnTo>
                  <a:lnTo>
                    <a:pt x="899922" y="551688"/>
                  </a:lnTo>
                  <a:close/>
                </a:path>
                <a:path w="900430" h="551814">
                  <a:moveTo>
                    <a:pt x="28193" y="28193"/>
                  </a:moveTo>
                  <a:lnTo>
                    <a:pt x="28193" y="13715"/>
                  </a:lnTo>
                  <a:lnTo>
                    <a:pt x="13716" y="28193"/>
                  </a:lnTo>
                  <a:lnTo>
                    <a:pt x="28193" y="28193"/>
                  </a:lnTo>
                  <a:close/>
                </a:path>
                <a:path w="900430" h="551814">
                  <a:moveTo>
                    <a:pt x="28193" y="522731"/>
                  </a:moveTo>
                  <a:lnTo>
                    <a:pt x="28193" y="28193"/>
                  </a:lnTo>
                  <a:lnTo>
                    <a:pt x="13716" y="28193"/>
                  </a:lnTo>
                  <a:lnTo>
                    <a:pt x="13716" y="522731"/>
                  </a:lnTo>
                  <a:lnTo>
                    <a:pt x="28193" y="522731"/>
                  </a:lnTo>
                  <a:close/>
                </a:path>
                <a:path w="900430" h="551814">
                  <a:moveTo>
                    <a:pt x="886206" y="522731"/>
                  </a:moveTo>
                  <a:lnTo>
                    <a:pt x="13716" y="522731"/>
                  </a:lnTo>
                  <a:lnTo>
                    <a:pt x="28193" y="537209"/>
                  </a:lnTo>
                  <a:lnTo>
                    <a:pt x="28193" y="551688"/>
                  </a:lnTo>
                  <a:lnTo>
                    <a:pt x="871728" y="551688"/>
                  </a:lnTo>
                  <a:lnTo>
                    <a:pt x="871728" y="537209"/>
                  </a:lnTo>
                  <a:lnTo>
                    <a:pt x="886206" y="522731"/>
                  </a:lnTo>
                  <a:close/>
                </a:path>
                <a:path w="900430" h="551814">
                  <a:moveTo>
                    <a:pt x="28193" y="551688"/>
                  </a:moveTo>
                  <a:lnTo>
                    <a:pt x="28193" y="537209"/>
                  </a:lnTo>
                  <a:lnTo>
                    <a:pt x="13716" y="522731"/>
                  </a:lnTo>
                  <a:lnTo>
                    <a:pt x="13716" y="551688"/>
                  </a:lnTo>
                  <a:lnTo>
                    <a:pt x="28193" y="551688"/>
                  </a:lnTo>
                  <a:close/>
                </a:path>
                <a:path w="900430" h="551814">
                  <a:moveTo>
                    <a:pt x="886206" y="28193"/>
                  </a:moveTo>
                  <a:lnTo>
                    <a:pt x="871728" y="13715"/>
                  </a:lnTo>
                  <a:lnTo>
                    <a:pt x="871728" y="28193"/>
                  </a:lnTo>
                  <a:lnTo>
                    <a:pt x="886206" y="28193"/>
                  </a:lnTo>
                  <a:close/>
                </a:path>
                <a:path w="900430" h="551814">
                  <a:moveTo>
                    <a:pt x="886206" y="522731"/>
                  </a:moveTo>
                  <a:lnTo>
                    <a:pt x="886206" y="28193"/>
                  </a:lnTo>
                  <a:lnTo>
                    <a:pt x="871728" y="28193"/>
                  </a:lnTo>
                  <a:lnTo>
                    <a:pt x="871728" y="522731"/>
                  </a:lnTo>
                  <a:lnTo>
                    <a:pt x="886206" y="522731"/>
                  </a:lnTo>
                  <a:close/>
                </a:path>
                <a:path w="900430" h="551814">
                  <a:moveTo>
                    <a:pt x="886206" y="551688"/>
                  </a:moveTo>
                  <a:lnTo>
                    <a:pt x="886206" y="522731"/>
                  </a:lnTo>
                  <a:lnTo>
                    <a:pt x="871728" y="537209"/>
                  </a:lnTo>
                  <a:lnTo>
                    <a:pt x="871728" y="551688"/>
                  </a:lnTo>
                  <a:lnTo>
                    <a:pt x="886206" y="551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5984" y="3904742"/>
            <a:ext cx="12344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20" dirty="0" smtClean="0">
                <a:latin typeface="Trebuchet MS"/>
                <a:cs typeface="Trebuchet MS"/>
              </a:rPr>
              <a:t>屬性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35963" y="4456938"/>
            <a:ext cx="467995" cy="542925"/>
          </a:xfrm>
          <a:custGeom>
            <a:avLst/>
            <a:gdLst/>
            <a:ahLst/>
            <a:cxnLst/>
            <a:rect l="l" t="t" r="r" b="b"/>
            <a:pathLst>
              <a:path w="467994" h="542925">
                <a:moveTo>
                  <a:pt x="430793" y="43028"/>
                </a:moveTo>
                <a:lnTo>
                  <a:pt x="404903" y="51868"/>
                </a:lnTo>
                <a:lnTo>
                  <a:pt x="0" y="524255"/>
                </a:lnTo>
                <a:lnTo>
                  <a:pt x="21336" y="542543"/>
                </a:lnTo>
                <a:lnTo>
                  <a:pt x="425833" y="70629"/>
                </a:lnTo>
                <a:lnTo>
                  <a:pt x="430793" y="43028"/>
                </a:lnTo>
                <a:close/>
              </a:path>
              <a:path w="467994" h="542925">
                <a:moveTo>
                  <a:pt x="467868" y="0"/>
                </a:moveTo>
                <a:lnTo>
                  <a:pt x="351282" y="40385"/>
                </a:lnTo>
                <a:lnTo>
                  <a:pt x="343662" y="42671"/>
                </a:lnTo>
                <a:lnTo>
                  <a:pt x="339852" y="51053"/>
                </a:lnTo>
                <a:lnTo>
                  <a:pt x="342138" y="58673"/>
                </a:lnTo>
                <a:lnTo>
                  <a:pt x="345186" y="66293"/>
                </a:lnTo>
                <a:lnTo>
                  <a:pt x="352806" y="70103"/>
                </a:lnTo>
                <a:lnTo>
                  <a:pt x="360426" y="67055"/>
                </a:lnTo>
                <a:lnTo>
                  <a:pt x="404903" y="51868"/>
                </a:lnTo>
                <a:lnTo>
                  <a:pt x="438912" y="12191"/>
                </a:lnTo>
                <a:lnTo>
                  <a:pt x="460248" y="30479"/>
                </a:lnTo>
                <a:lnTo>
                  <a:pt x="460248" y="41778"/>
                </a:lnTo>
                <a:lnTo>
                  <a:pt x="467868" y="0"/>
                </a:lnTo>
                <a:close/>
              </a:path>
              <a:path w="467994" h="542925">
                <a:moveTo>
                  <a:pt x="460248" y="30479"/>
                </a:moveTo>
                <a:lnTo>
                  <a:pt x="438912" y="12191"/>
                </a:lnTo>
                <a:lnTo>
                  <a:pt x="404903" y="51868"/>
                </a:lnTo>
                <a:lnTo>
                  <a:pt x="430793" y="43028"/>
                </a:lnTo>
                <a:lnTo>
                  <a:pt x="435102" y="19049"/>
                </a:lnTo>
                <a:lnTo>
                  <a:pt x="454152" y="35051"/>
                </a:lnTo>
                <a:lnTo>
                  <a:pt x="454152" y="37591"/>
                </a:lnTo>
                <a:lnTo>
                  <a:pt x="460248" y="30479"/>
                </a:lnTo>
                <a:close/>
              </a:path>
              <a:path w="467994" h="542925">
                <a:moveTo>
                  <a:pt x="460248" y="41778"/>
                </a:moveTo>
                <a:lnTo>
                  <a:pt x="460248" y="30479"/>
                </a:lnTo>
                <a:lnTo>
                  <a:pt x="425833" y="70629"/>
                </a:lnTo>
                <a:lnTo>
                  <a:pt x="417576" y="116585"/>
                </a:lnTo>
                <a:lnTo>
                  <a:pt x="416052" y="124205"/>
                </a:lnTo>
                <a:lnTo>
                  <a:pt x="421386" y="131825"/>
                </a:lnTo>
                <a:lnTo>
                  <a:pt x="429006" y="133349"/>
                </a:lnTo>
                <a:lnTo>
                  <a:pt x="436626" y="134111"/>
                </a:lnTo>
                <a:lnTo>
                  <a:pt x="444246" y="129539"/>
                </a:lnTo>
                <a:lnTo>
                  <a:pt x="460248" y="41778"/>
                </a:lnTo>
                <a:close/>
              </a:path>
              <a:path w="467994" h="542925">
                <a:moveTo>
                  <a:pt x="454152" y="37591"/>
                </a:moveTo>
                <a:lnTo>
                  <a:pt x="454152" y="35051"/>
                </a:lnTo>
                <a:lnTo>
                  <a:pt x="430793" y="43028"/>
                </a:lnTo>
                <a:lnTo>
                  <a:pt x="425833" y="70629"/>
                </a:lnTo>
                <a:lnTo>
                  <a:pt x="454152" y="37591"/>
                </a:lnTo>
                <a:close/>
              </a:path>
              <a:path w="467994" h="542925">
                <a:moveTo>
                  <a:pt x="454152" y="35051"/>
                </a:moveTo>
                <a:lnTo>
                  <a:pt x="435102" y="19049"/>
                </a:lnTo>
                <a:lnTo>
                  <a:pt x="430793" y="43028"/>
                </a:lnTo>
                <a:lnTo>
                  <a:pt x="454152" y="35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25</a:t>
            </a:r>
          </a:p>
        </p:txBody>
      </p:sp>
      <p:sp>
        <p:nvSpPr>
          <p:cNvPr id="21" name="object 18"/>
          <p:cNvSpPr txBox="1"/>
          <p:nvPr/>
        </p:nvSpPr>
        <p:spPr>
          <a:xfrm>
            <a:off x="162969" y="5036688"/>
            <a:ext cx="12344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20" dirty="0" smtClean="0">
                <a:latin typeface="Trebuchet MS"/>
                <a:cs typeface="Trebuchet MS"/>
              </a:rPr>
              <a:t>類別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65426" y="2634995"/>
            <a:ext cx="5717540" cy="561975"/>
            <a:chOff x="2265426" y="2634995"/>
            <a:chExt cx="5717540" cy="561975"/>
          </a:xfrm>
        </p:grpSpPr>
        <p:sp>
          <p:nvSpPr>
            <p:cNvPr id="3" name="object 3"/>
            <p:cNvSpPr/>
            <p:nvPr/>
          </p:nvSpPr>
          <p:spPr>
            <a:xfrm>
              <a:off x="2279904" y="2649473"/>
              <a:ext cx="5688330" cy="533400"/>
            </a:xfrm>
            <a:custGeom>
              <a:avLst/>
              <a:gdLst/>
              <a:ahLst/>
              <a:cxnLst/>
              <a:rect l="l" t="t" r="r" b="b"/>
              <a:pathLst>
                <a:path w="5688330" h="533400">
                  <a:moveTo>
                    <a:pt x="5688330" y="444246"/>
                  </a:moveTo>
                  <a:lnTo>
                    <a:pt x="5688330" y="88392"/>
                  </a:lnTo>
                  <a:lnTo>
                    <a:pt x="5681376" y="54006"/>
                  </a:lnTo>
                  <a:lnTo>
                    <a:pt x="5662421" y="25908"/>
                  </a:lnTo>
                  <a:lnTo>
                    <a:pt x="5634323" y="6953"/>
                  </a:lnTo>
                  <a:lnTo>
                    <a:pt x="5599938" y="0"/>
                  </a:lnTo>
                  <a:lnTo>
                    <a:pt x="89154" y="0"/>
                  </a:lnTo>
                  <a:lnTo>
                    <a:pt x="54328" y="6953"/>
                  </a:lnTo>
                  <a:lnTo>
                    <a:pt x="26003" y="25908"/>
                  </a:lnTo>
                  <a:lnTo>
                    <a:pt x="6965" y="54006"/>
                  </a:lnTo>
                  <a:lnTo>
                    <a:pt x="0" y="88392"/>
                  </a:lnTo>
                  <a:lnTo>
                    <a:pt x="0" y="444246"/>
                  </a:lnTo>
                  <a:lnTo>
                    <a:pt x="6965" y="478750"/>
                  </a:lnTo>
                  <a:lnTo>
                    <a:pt x="26003" y="507111"/>
                  </a:lnTo>
                  <a:lnTo>
                    <a:pt x="54328" y="526327"/>
                  </a:lnTo>
                  <a:lnTo>
                    <a:pt x="89154" y="533400"/>
                  </a:lnTo>
                  <a:lnTo>
                    <a:pt x="5599938" y="533400"/>
                  </a:lnTo>
                  <a:lnTo>
                    <a:pt x="5634323" y="526327"/>
                  </a:lnTo>
                  <a:lnTo>
                    <a:pt x="5662421" y="507111"/>
                  </a:lnTo>
                  <a:lnTo>
                    <a:pt x="5681376" y="478750"/>
                  </a:lnTo>
                  <a:lnTo>
                    <a:pt x="5688330" y="44424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65426" y="2634995"/>
              <a:ext cx="5717540" cy="561975"/>
            </a:xfrm>
            <a:custGeom>
              <a:avLst/>
              <a:gdLst/>
              <a:ahLst/>
              <a:cxnLst/>
              <a:rect l="l" t="t" r="r" b="b"/>
              <a:pathLst>
                <a:path w="5717540" h="561975">
                  <a:moveTo>
                    <a:pt x="5717286" y="468629"/>
                  </a:moveTo>
                  <a:lnTo>
                    <a:pt x="5717286" y="102107"/>
                  </a:lnTo>
                  <a:lnTo>
                    <a:pt x="5716524" y="91439"/>
                  </a:lnTo>
                  <a:lnTo>
                    <a:pt x="5704332" y="53339"/>
                  </a:lnTo>
                  <a:lnTo>
                    <a:pt x="5679186" y="22859"/>
                  </a:lnTo>
                  <a:lnTo>
                    <a:pt x="5634228" y="1523"/>
                  </a:lnTo>
                  <a:lnTo>
                    <a:pt x="5624322" y="0"/>
                  </a:lnTo>
                  <a:lnTo>
                    <a:pt x="102870" y="0"/>
                  </a:lnTo>
                  <a:lnTo>
                    <a:pt x="62483" y="8382"/>
                  </a:lnTo>
                  <a:lnTo>
                    <a:pt x="29717" y="30480"/>
                  </a:lnTo>
                  <a:lnTo>
                    <a:pt x="8381" y="63246"/>
                  </a:lnTo>
                  <a:lnTo>
                    <a:pt x="0" y="102870"/>
                  </a:lnTo>
                  <a:lnTo>
                    <a:pt x="0" y="459486"/>
                  </a:lnTo>
                  <a:lnTo>
                    <a:pt x="8382" y="499110"/>
                  </a:lnTo>
                  <a:lnTo>
                    <a:pt x="28956" y="529590"/>
                  </a:lnTo>
                  <a:lnTo>
                    <a:pt x="28956" y="94488"/>
                  </a:lnTo>
                  <a:lnTo>
                    <a:pt x="30480" y="87630"/>
                  </a:lnTo>
                  <a:lnTo>
                    <a:pt x="51053" y="49530"/>
                  </a:lnTo>
                  <a:lnTo>
                    <a:pt x="89154" y="29718"/>
                  </a:lnTo>
                  <a:lnTo>
                    <a:pt x="5615178" y="28263"/>
                  </a:lnTo>
                  <a:lnTo>
                    <a:pt x="5622798" y="28955"/>
                  </a:lnTo>
                  <a:lnTo>
                    <a:pt x="5662422" y="45719"/>
                  </a:lnTo>
                  <a:lnTo>
                    <a:pt x="5686044" y="81533"/>
                  </a:lnTo>
                  <a:lnTo>
                    <a:pt x="5689092" y="103631"/>
                  </a:lnTo>
                  <a:lnTo>
                    <a:pt x="5689092" y="529420"/>
                  </a:lnTo>
                  <a:lnTo>
                    <a:pt x="5694426" y="523493"/>
                  </a:lnTo>
                  <a:lnTo>
                    <a:pt x="5700522" y="515873"/>
                  </a:lnTo>
                  <a:lnTo>
                    <a:pt x="5705094" y="507491"/>
                  </a:lnTo>
                  <a:lnTo>
                    <a:pt x="5709666" y="498347"/>
                  </a:lnTo>
                  <a:lnTo>
                    <a:pt x="5715762" y="478535"/>
                  </a:lnTo>
                  <a:lnTo>
                    <a:pt x="5717286" y="468629"/>
                  </a:lnTo>
                  <a:close/>
                </a:path>
                <a:path w="5717540" h="561975">
                  <a:moveTo>
                    <a:pt x="5689092" y="529420"/>
                  </a:moveTo>
                  <a:lnTo>
                    <a:pt x="5689092" y="458723"/>
                  </a:lnTo>
                  <a:lnTo>
                    <a:pt x="5687568" y="474725"/>
                  </a:lnTo>
                  <a:lnTo>
                    <a:pt x="5682996" y="488441"/>
                  </a:lnTo>
                  <a:lnTo>
                    <a:pt x="5679186" y="494538"/>
                  </a:lnTo>
                  <a:lnTo>
                    <a:pt x="5676138" y="500633"/>
                  </a:lnTo>
                  <a:lnTo>
                    <a:pt x="5671566" y="506729"/>
                  </a:lnTo>
                  <a:lnTo>
                    <a:pt x="5635752" y="530351"/>
                  </a:lnTo>
                  <a:lnTo>
                    <a:pt x="102870" y="533330"/>
                  </a:lnTo>
                  <a:lnTo>
                    <a:pt x="95250" y="532638"/>
                  </a:lnTo>
                  <a:lnTo>
                    <a:pt x="50292" y="511302"/>
                  </a:lnTo>
                  <a:lnTo>
                    <a:pt x="45720" y="505206"/>
                  </a:lnTo>
                  <a:lnTo>
                    <a:pt x="41148" y="499872"/>
                  </a:lnTo>
                  <a:lnTo>
                    <a:pt x="28956" y="465582"/>
                  </a:lnTo>
                  <a:lnTo>
                    <a:pt x="28956" y="529590"/>
                  </a:lnTo>
                  <a:lnTo>
                    <a:pt x="64008" y="553974"/>
                  </a:lnTo>
                  <a:lnTo>
                    <a:pt x="93726" y="561594"/>
                  </a:lnTo>
                  <a:lnTo>
                    <a:pt x="5615178" y="561593"/>
                  </a:lnTo>
                  <a:lnTo>
                    <a:pt x="5654802" y="553211"/>
                  </a:lnTo>
                  <a:lnTo>
                    <a:pt x="5687568" y="531113"/>
                  </a:lnTo>
                  <a:lnTo>
                    <a:pt x="5689092" y="529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79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1.3: </a:t>
            </a:r>
            <a:r>
              <a:rPr lang="zh-TW" altLang="en-US" sz="3200" spc="-5" dirty="0" smtClean="0"/>
              <a:t>探</a:t>
            </a:r>
            <a:r>
              <a:rPr lang="zh-TW" altLang="en-US" sz="3200" spc="-5" dirty="0"/>
              <a:t>索</a:t>
            </a:r>
            <a:r>
              <a:rPr lang="zh-TW" altLang="en-US" sz="3200" spc="-5" dirty="0" smtClean="0"/>
              <a:t>資料集</a:t>
            </a:r>
            <a:endParaRPr sz="3200" dirty="0"/>
          </a:p>
        </p:txBody>
      </p:sp>
      <p:grpSp>
        <p:nvGrpSpPr>
          <p:cNvPr id="6" name="object 6"/>
          <p:cNvGrpSpPr/>
          <p:nvPr/>
        </p:nvGrpSpPr>
        <p:grpSpPr>
          <a:xfrm>
            <a:off x="1380744" y="1796795"/>
            <a:ext cx="4220210" cy="561975"/>
            <a:chOff x="1380744" y="1796795"/>
            <a:chExt cx="4220210" cy="561975"/>
          </a:xfrm>
        </p:grpSpPr>
        <p:sp>
          <p:nvSpPr>
            <p:cNvPr id="7" name="object 7"/>
            <p:cNvSpPr/>
            <p:nvPr/>
          </p:nvSpPr>
          <p:spPr>
            <a:xfrm>
              <a:off x="1395222" y="1811273"/>
              <a:ext cx="4191000" cy="533400"/>
            </a:xfrm>
            <a:custGeom>
              <a:avLst/>
              <a:gdLst/>
              <a:ahLst/>
              <a:cxnLst/>
              <a:rect l="l" t="t" r="r" b="b"/>
              <a:pathLst>
                <a:path w="4191000" h="533400">
                  <a:moveTo>
                    <a:pt x="4191000" y="444246"/>
                  </a:moveTo>
                  <a:lnTo>
                    <a:pt x="4191000" y="88392"/>
                  </a:lnTo>
                  <a:lnTo>
                    <a:pt x="4184034" y="54006"/>
                  </a:lnTo>
                  <a:lnTo>
                    <a:pt x="4164996" y="25908"/>
                  </a:lnTo>
                  <a:lnTo>
                    <a:pt x="4136671" y="6953"/>
                  </a:lnTo>
                  <a:lnTo>
                    <a:pt x="4101846" y="0"/>
                  </a:lnTo>
                  <a:lnTo>
                    <a:pt x="89154" y="0"/>
                  </a:lnTo>
                  <a:lnTo>
                    <a:pt x="54328" y="6953"/>
                  </a:lnTo>
                  <a:lnTo>
                    <a:pt x="26003" y="25908"/>
                  </a:lnTo>
                  <a:lnTo>
                    <a:pt x="6965" y="54006"/>
                  </a:lnTo>
                  <a:lnTo>
                    <a:pt x="0" y="88392"/>
                  </a:lnTo>
                  <a:lnTo>
                    <a:pt x="0" y="444246"/>
                  </a:lnTo>
                  <a:lnTo>
                    <a:pt x="6965" y="478750"/>
                  </a:lnTo>
                  <a:lnTo>
                    <a:pt x="26003" y="507111"/>
                  </a:lnTo>
                  <a:lnTo>
                    <a:pt x="54328" y="526327"/>
                  </a:lnTo>
                  <a:lnTo>
                    <a:pt x="89154" y="533400"/>
                  </a:lnTo>
                  <a:lnTo>
                    <a:pt x="4101846" y="533400"/>
                  </a:lnTo>
                  <a:lnTo>
                    <a:pt x="4136671" y="526327"/>
                  </a:lnTo>
                  <a:lnTo>
                    <a:pt x="4164996" y="507111"/>
                  </a:lnTo>
                  <a:lnTo>
                    <a:pt x="4184034" y="478750"/>
                  </a:lnTo>
                  <a:lnTo>
                    <a:pt x="4191000" y="44424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80744" y="1796795"/>
              <a:ext cx="4220210" cy="561975"/>
            </a:xfrm>
            <a:custGeom>
              <a:avLst/>
              <a:gdLst/>
              <a:ahLst/>
              <a:cxnLst/>
              <a:rect l="l" t="t" r="r" b="b"/>
              <a:pathLst>
                <a:path w="4220210" h="561975">
                  <a:moveTo>
                    <a:pt x="4219956" y="458724"/>
                  </a:moveTo>
                  <a:lnTo>
                    <a:pt x="4219956" y="102108"/>
                  </a:lnTo>
                  <a:lnTo>
                    <a:pt x="4219194" y="91440"/>
                  </a:lnTo>
                  <a:lnTo>
                    <a:pt x="4207002" y="53340"/>
                  </a:lnTo>
                  <a:lnTo>
                    <a:pt x="4181855" y="22860"/>
                  </a:lnTo>
                  <a:lnTo>
                    <a:pt x="4146804" y="4572"/>
                  </a:lnTo>
                  <a:lnTo>
                    <a:pt x="4126229" y="0"/>
                  </a:lnTo>
                  <a:lnTo>
                    <a:pt x="102870" y="0"/>
                  </a:lnTo>
                  <a:lnTo>
                    <a:pt x="62483" y="8382"/>
                  </a:lnTo>
                  <a:lnTo>
                    <a:pt x="29717" y="30480"/>
                  </a:lnTo>
                  <a:lnTo>
                    <a:pt x="7619" y="63246"/>
                  </a:lnTo>
                  <a:lnTo>
                    <a:pt x="0" y="102870"/>
                  </a:lnTo>
                  <a:lnTo>
                    <a:pt x="0" y="459486"/>
                  </a:lnTo>
                  <a:lnTo>
                    <a:pt x="8382" y="499110"/>
                  </a:lnTo>
                  <a:lnTo>
                    <a:pt x="28956" y="530161"/>
                  </a:lnTo>
                  <a:lnTo>
                    <a:pt x="28956" y="94488"/>
                  </a:lnTo>
                  <a:lnTo>
                    <a:pt x="30480" y="87630"/>
                  </a:lnTo>
                  <a:lnTo>
                    <a:pt x="51053" y="49530"/>
                  </a:lnTo>
                  <a:lnTo>
                    <a:pt x="89154" y="29718"/>
                  </a:lnTo>
                  <a:lnTo>
                    <a:pt x="4117086" y="28263"/>
                  </a:lnTo>
                  <a:lnTo>
                    <a:pt x="4124705" y="28956"/>
                  </a:lnTo>
                  <a:lnTo>
                    <a:pt x="4164329" y="45720"/>
                  </a:lnTo>
                  <a:lnTo>
                    <a:pt x="4187952" y="81534"/>
                  </a:lnTo>
                  <a:lnTo>
                    <a:pt x="4191000" y="96012"/>
                  </a:lnTo>
                  <a:lnTo>
                    <a:pt x="4191000" y="530161"/>
                  </a:lnTo>
                  <a:lnTo>
                    <a:pt x="4202430" y="515874"/>
                  </a:lnTo>
                  <a:lnTo>
                    <a:pt x="4217670" y="478536"/>
                  </a:lnTo>
                  <a:lnTo>
                    <a:pt x="4219194" y="468630"/>
                  </a:lnTo>
                  <a:lnTo>
                    <a:pt x="4219956" y="458724"/>
                  </a:lnTo>
                  <a:close/>
                </a:path>
                <a:path w="4220210" h="561975">
                  <a:moveTo>
                    <a:pt x="4191000" y="530161"/>
                  </a:moveTo>
                  <a:lnTo>
                    <a:pt x="4191000" y="467106"/>
                  </a:lnTo>
                  <a:lnTo>
                    <a:pt x="4189476" y="474726"/>
                  </a:lnTo>
                  <a:lnTo>
                    <a:pt x="4184904" y="488442"/>
                  </a:lnTo>
                  <a:lnTo>
                    <a:pt x="4157472" y="521208"/>
                  </a:lnTo>
                  <a:lnTo>
                    <a:pt x="4117086" y="533247"/>
                  </a:lnTo>
                  <a:lnTo>
                    <a:pt x="102870" y="533330"/>
                  </a:lnTo>
                  <a:lnTo>
                    <a:pt x="95250" y="532638"/>
                  </a:lnTo>
                  <a:lnTo>
                    <a:pt x="50292" y="511302"/>
                  </a:lnTo>
                  <a:lnTo>
                    <a:pt x="29718" y="473202"/>
                  </a:lnTo>
                  <a:lnTo>
                    <a:pt x="28956" y="465582"/>
                  </a:lnTo>
                  <a:lnTo>
                    <a:pt x="28956" y="530161"/>
                  </a:lnTo>
                  <a:lnTo>
                    <a:pt x="64008" y="553974"/>
                  </a:lnTo>
                  <a:lnTo>
                    <a:pt x="93726" y="561594"/>
                  </a:lnTo>
                  <a:lnTo>
                    <a:pt x="4117086" y="561594"/>
                  </a:lnTo>
                  <a:lnTo>
                    <a:pt x="4157472" y="553212"/>
                  </a:lnTo>
                  <a:lnTo>
                    <a:pt x="4190238" y="531114"/>
                  </a:lnTo>
                  <a:lnTo>
                    <a:pt x="4191000" y="530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15238" y="1058672"/>
            <a:ext cx="22358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z="3200" b="1" spc="-170" dirty="0" smtClean="0">
                <a:latin typeface="Trebuchet MS"/>
                <a:cs typeface="Trebuchet MS"/>
              </a:rPr>
              <a:t>分</a:t>
            </a:r>
            <a:r>
              <a:rPr lang="zh-TW" altLang="en-US" sz="3200" b="1" spc="-170" dirty="0">
                <a:latin typeface="Trebuchet MS"/>
                <a:cs typeface="Trebuchet MS"/>
              </a:rPr>
              <a:t>類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0038" y="4717796"/>
            <a:ext cx="11537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10" dirty="0" smtClean="0">
                <a:latin typeface="Trebuchet MS"/>
                <a:cs typeface="Trebuchet MS"/>
              </a:rPr>
              <a:t>分類過的例子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6621" y="1201674"/>
            <a:ext cx="4648200" cy="340477"/>
          </a:xfrm>
          <a:prstGeom prst="rect">
            <a:avLst/>
          </a:prstGeom>
          <a:solidFill>
            <a:srgbClr val="E1E2E1"/>
          </a:solidFill>
        </p:spPr>
        <p:txBody>
          <a:bodyPr vert="horz" wrap="square" lIns="0" tIns="32384" rIns="0" bIns="0" rtlCol="0">
            <a:spAutoFit/>
          </a:bodyPr>
          <a:lstStyle/>
          <a:p>
            <a:pPr marL="346710">
              <a:lnSpc>
                <a:spcPct val="100000"/>
              </a:lnSpc>
              <a:spcBef>
                <a:spcPts val="254"/>
              </a:spcBef>
            </a:pPr>
            <a:r>
              <a:rPr lang="zh-TW" altLang="en-US" sz="2000" b="1" spc="-100" dirty="0" smtClean="0">
                <a:latin typeface="Trebuchet MS"/>
                <a:cs typeface="Trebuchet MS"/>
              </a:rPr>
              <a:t>有時候被稱為</a:t>
            </a:r>
            <a:r>
              <a:rPr lang="zh-TW" altLang="en-US" sz="2000" spc="-409" dirty="0">
                <a:latin typeface="AoyagiKouzanFontT"/>
                <a:cs typeface="AoyagiKouzanFontT"/>
              </a:rPr>
              <a:t>「</a:t>
            </a:r>
            <a:r>
              <a:rPr lang="zh-TW" altLang="en-US" sz="2000" b="1" spc="-100" dirty="0" smtClean="0">
                <a:latin typeface="Trebuchet MS"/>
                <a:cs typeface="Trebuchet MS"/>
              </a:rPr>
              <a:t>監督式學習</a:t>
            </a:r>
            <a:r>
              <a:rPr lang="zh-TW" altLang="en-US" sz="2000" spc="-409" dirty="0">
                <a:latin typeface="Trebuchet MS"/>
                <a:cs typeface="AoyagiKouzanFontT"/>
              </a:rPr>
              <a:t>」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6220" y="5689091"/>
            <a:ext cx="5005579" cy="713016"/>
          </a:xfrm>
          <a:prstGeom prst="rect">
            <a:avLst/>
          </a:prstGeom>
          <a:solidFill>
            <a:srgbClr val="E1E2E1"/>
          </a:solidFill>
        </p:spPr>
        <p:txBody>
          <a:bodyPr vert="horz" wrap="square" lIns="0" tIns="33020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260"/>
              </a:spcBef>
            </a:pPr>
            <a:r>
              <a:rPr lang="zh-TW" altLang="en-US" sz="2000" b="1" spc="-140" dirty="0" smtClean="0">
                <a:latin typeface="Trebuchet MS"/>
                <a:cs typeface="Trebuchet MS"/>
              </a:rPr>
              <a:t>離散的－</a:t>
            </a:r>
            <a:r>
              <a:rPr sz="2000" b="1" spc="-140" dirty="0" smtClean="0">
                <a:latin typeface="Trebuchet MS"/>
                <a:cs typeface="Trebuchet MS"/>
              </a:rPr>
              <a:t>discrete</a:t>
            </a:r>
            <a:r>
              <a:rPr sz="2000" b="1" spc="-140" dirty="0">
                <a:latin typeface="Trebuchet MS"/>
                <a:cs typeface="Trebuchet MS"/>
              </a:rPr>
              <a:t>: </a:t>
            </a:r>
            <a:r>
              <a:rPr sz="2000" b="1" spc="-95" dirty="0" smtClean="0">
                <a:latin typeface="Arial"/>
                <a:cs typeface="Arial"/>
              </a:rPr>
              <a:t>“</a:t>
            </a:r>
            <a:r>
              <a:rPr lang="zh-TW" altLang="en-US" sz="2000" b="1" spc="-95" dirty="0" smtClean="0">
                <a:latin typeface="Trebuchet MS"/>
                <a:cs typeface="Trebuchet MS"/>
              </a:rPr>
              <a:t>分類</a:t>
            </a:r>
            <a:r>
              <a:rPr sz="2000" b="1" spc="-95" dirty="0" smtClean="0">
                <a:latin typeface="Arial"/>
                <a:cs typeface="Arial"/>
              </a:rPr>
              <a:t>”</a:t>
            </a:r>
            <a:r>
              <a:rPr sz="2000" b="1" spc="-150" dirty="0" smtClean="0">
                <a:latin typeface="Arial"/>
                <a:cs typeface="Arial"/>
              </a:rPr>
              <a:t> </a:t>
            </a:r>
            <a:r>
              <a:rPr lang="zh-TW" altLang="en-US" sz="2000" b="1" spc="-150" dirty="0" smtClean="0">
                <a:latin typeface="Arial"/>
                <a:cs typeface="Arial"/>
              </a:rPr>
              <a:t>問題</a:t>
            </a:r>
            <a:endParaRPr sz="2000" dirty="0" smtClean="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  <a:spcBef>
                <a:spcPts val="480"/>
              </a:spcBef>
            </a:pPr>
            <a:r>
              <a:rPr lang="zh-TW" altLang="en-US" sz="2000" b="1" spc="-114" dirty="0" smtClean="0">
                <a:latin typeface="Trebuchet MS"/>
                <a:cs typeface="Trebuchet MS"/>
              </a:rPr>
              <a:t>連續的－</a:t>
            </a:r>
            <a:r>
              <a:rPr sz="2000" b="1" spc="-114" dirty="0" smtClean="0">
                <a:latin typeface="Trebuchet MS"/>
                <a:cs typeface="Trebuchet MS"/>
              </a:rPr>
              <a:t>continuous: </a:t>
            </a:r>
            <a:r>
              <a:rPr sz="2000" b="1" spc="-95" dirty="0" smtClean="0">
                <a:latin typeface="Arial"/>
                <a:cs typeface="Arial"/>
              </a:rPr>
              <a:t>“</a:t>
            </a:r>
            <a:r>
              <a:rPr lang="zh-TW" altLang="en-US" sz="2000" b="1" spc="-95" dirty="0" smtClean="0">
                <a:latin typeface="Trebuchet MS"/>
                <a:cs typeface="Trebuchet MS"/>
              </a:rPr>
              <a:t>回歸</a:t>
            </a:r>
            <a:r>
              <a:rPr lang="en-US" altLang="zh-TW" sz="2000" b="1" spc="-95" dirty="0">
                <a:latin typeface="Trebuchet MS"/>
                <a:cs typeface="Trebuchet MS"/>
              </a:rPr>
              <a:t>regression</a:t>
            </a:r>
            <a:r>
              <a:rPr sz="2000" b="1" spc="-95" dirty="0" smtClean="0">
                <a:latin typeface="Arial"/>
                <a:cs typeface="Arial"/>
              </a:rPr>
              <a:t>”</a:t>
            </a:r>
            <a:r>
              <a:rPr sz="2000" b="1" spc="-105" dirty="0" smtClean="0">
                <a:latin typeface="Arial"/>
                <a:cs typeface="Arial"/>
              </a:rPr>
              <a:t> </a:t>
            </a:r>
            <a:r>
              <a:rPr lang="zh-TW" altLang="en-US" sz="2000" b="1" spc="-105" dirty="0" smtClean="0">
                <a:latin typeface="Arial"/>
                <a:cs typeface="Arial"/>
              </a:rPr>
              <a:t>問題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82852" y="2548889"/>
            <a:ext cx="620395" cy="519430"/>
            <a:chOff x="1482852" y="2548889"/>
            <a:chExt cx="620395" cy="519430"/>
          </a:xfrm>
        </p:grpSpPr>
        <p:sp>
          <p:nvSpPr>
            <p:cNvPr id="14" name="object 14"/>
            <p:cNvSpPr/>
            <p:nvPr/>
          </p:nvSpPr>
          <p:spPr>
            <a:xfrm>
              <a:off x="1488186" y="2564891"/>
              <a:ext cx="609600" cy="486409"/>
            </a:xfrm>
            <a:custGeom>
              <a:avLst/>
              <a:gdLst/>
              <a:ahLst/>
              <a:cxnLst/>
              <a:rect l="l" t="t" r="r" b="b"/>
              <a:pathLst>
                <a:path w="609600" h="486410">
                  <a:moveTo>
                    <a:pt x="609600" y="243078"/>
                  </a:moveTo>
                  <a:lnTo>
                    <a:pt x="457200" y="0"/>
                  </a:lnTo>
                  <a:lnTo>
                    <a:pt x="457200" y="121920"/>
                  </a:lnTo>
                  <a:lnTo>
                    <a:pt x="0" y="121920"/>
                  </a:lnTo>
                  <a:lnTo>
                    <a:pt x="0" y="364998"/>
                  </a:lnTo>
                  <a:lnTo>
                    <a:pt x="457200" y="364998"/>
                  </a:lnTo>
                  <a:lnTo>
                    <a:pt x="457200" y="486156"/>
                  </a:lnTo>
                  <a:lnTo>
                    <a:pt x="609600" y="243078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2852" y="2548889"/>
              <a:ext cx="620395" cy="519430"/>
            </a:xfrm>
            <a:custGeom>
              <a:avLst/>
              <a:gdLst/>
              <a:ahLst/>
              <a:cxnLst/>
              <a:rect l="l" t="t" r="r" b="b"/>
              <a:pathLst>
                <a:path w="620394" h="519430">
                  <a:moveTo>
                    <a:pt x="462534" y="133349"/>
                  </a:moveTo>
                  <a:lnTo>
                    <a:pt x="0" y="133350"/>
                  </a:lnTo>
                  <a:lnTo>
                    <a:pt x="0" y="385572"/>
                  </a:lnTo>
                  <a:lnTo>
                    <a:pt x="5333" y="385572"/>
                  </a:lnTo>
                  <a:lnTo>
                    <a:pt x="5334" y="142494"/>
                  </a:lnTo>
                  <a:lnTo>
                    <a:pt x="9906" y="137922"/>
                  </a:lnTo>
                  <a:lnTo>
                    <a:pt x="9906" y="142494"/>
                  </a:lnTo>
                  <a:lnTo>
                    <a:pt x="457200" y="142493"/>
                  </a:lnTo>
                  <a:lnTo>
                    <a:pt x="457200" y="137921"/>
                  </a:lnTo>
                  <a:lnTo>
                    <a:pt x="462534" y="133349"/>
                  </a:lnTo>
                  <a:close/>
                </a:path>
                <a:path w="620394" h="519430">
                  <a:moveTo>
                    <a:pt x="9906" y="142494"/>
                  </a:moveTo>
                  <a:lnTo>
                    <a:pt x="9906" y="137922"/>
                  </a:lnTo>
                  <a:lnTo>
                    <a:pt x="5334" y="142494"/>
                  </a:lnTo>
                  <a:lnTo>
                    <a:pt x="9906" y="142494"/>
                  </a:lnTo>
                  <a:close/>
                </a:path>
                <a:path w="620394" h="519430">
                  <a:moveTo>
                    <a:pt x="9906" y="375666"/>
                  </a:moveTo>
                  <a:lnTo>
                    <a:pt x="9906" y="142494"/>
                  </a:lnTo>
                  <a:lnTo>
                    <a:pt x="5334" y="142494"/>
                  </a:lnTo>
                  <a:lnTo>
                    <a:pt x="5334" y="375666"/>
                  </a:lnTo>
                  <a:lnTo>
                    <a:pt x="9906" y="375666"/>
                  </a:lnTo>
                  <a:close/>
                </a:path>
                <a:path w="620394" h="519430">
                  <a:moveTo>
                    <a:pt x="467106" y="485287"/>
                  </a:moveTo>
                  <a:lnTo>
                    <a:pt x="467106" y="375665"/>
                  </a:lnTo>
                  <a:lnTo>
                    <a:pt x="5334" y="375666"/>
                  </a:lnTo>
                  <a:lnTo>
                    <a:pt x="9906" y="381000"/>
                  </a:lnTo>
                  <a:lnTo>
                    <a:pt x="9906" y="385572"/>
                  </a:lnTo>
                  <a:lnTo>
                    <a:pt x="457200" y="385571"/>
                  </a:lnTo>
                  <a:lnTo>
                    <a:pt x="457200" y="380999"/>
                  </a:lnTo>
                  <a:lnTo>
                    <a:pt x="462534" y="385571"/>
                  </a:lnTo>
                  <a:lnTo>
                    <a:pt x="462534" y="492579"/>
                  </a:lnTo>
                  <a:lnTo>
                    <a:pt x="467106" y="485287"/>
                  </a:lnTo>
                  <a:close/>
                </a:path>
                <a:path w="620394" h="519430">
                  <a:moveTo>
                    <a:pt x="9906" y="385572"/>
                  </a:moveTo>
                  <a:lnTo>
                    <a:pt x="9906" y="381000"/>
                  </a:lnTo>
                  <a:lnTo>
                    <a:pt x="5334" y="375666"/>
                  </a:lnTo>
                  <a:lnTo>
                    <a:pt x="5333" y="385572"/>
                  </a:lnTo>
                  <a:lnTo>
                    <a:pt x="9906" y="385572"/>
                  </a:lnTo>
                  <a:close/>
                </a:path>
                <a:path w="620394" h="519430">
                  <a:moveTo>
                    <a:pt x="620268" y="259079"/>
                  </a:moveTo>
                  <a:lnTo>
                    <a:pt x="457200" y="0"/>
                  </a:lnTo>
                  <a:lnTo>
                    <a:pt x="457200" y="133349"/>
                  </a:lnTo>
                  <a:lnTo>
                    <a:pt x="457962" y="133349"/>
                  </a:lnTo>
                  <a:lnTo>
                    <a:pt x="457962" y="19049"/>
                  </a:lnTo>
                  <a:lnTo>
                    <a:pt x="467106" y="16001"/>
                  </a:lnTo>
                  <a:lnTo>
                    <a:pt x="467106" y="33634"/>
                  </a:lnTo>
                  <a:lnTo>
                    <a:pt x="608689" y="259460"/>
                  </a:lnTo>
                  <a:lnTo>
                    <a:pt x="610362" y="256794"/>
                  </a:lnTo>
                  <a:lnTo>
                    <a:pt x="610362" y="274864"/>
                  </a:lnTo>
                  <a:lnTo>
                    <a:pt x="620268" y="259079"/>
                  </a:lnTo>
                  <a:close/>
                </a:path>
                <a:path w="620394" h="519430">
                  <a:moveTo>
                    <a:pt x="462534" y="142493"/>
                  </a:moveTo>
                  <a:lnTo>
                    <a:pt x="462534" y="133349"/>
                  </a:lnTo>
                  <a:lnTo>
                    <a:pt x="457200" y="137921"/>
                  </a:lnTo>
                  <a:lnTo>
                    <a:pt x="457200" y="142493"/>
                  </a:lnTo>
                  <a:lnTo>
                    <a:pt x="462534" y="142493"/>
                  </a:lnTo>
                  <a:close/>
                </a:path>
                <a:path w="620394" h="519430">
                  <a:moveTo>
                    <a:pt x="462534" y="385571"/>
                  </a:moveTo>
                  <a:lnTo>
                    <a:pt x="457200" y="380999"/>
                  </a:lnTo>
                  <a:lnTo>
                    <a:pt x="457200" y="385571"/>
                  </a:lnTo>
                  <a:lnTo>
                    <a:pt x="462534" y="385571"/>
                  </a:lnTo>
                  <a:close/>
                </a:path>
                <a:path w="620394" h="519430">
                  <a:moveTo>
                    <a:pt x="462534" y="492579"/>
                  </a:moveTo>
                  <a:lnTo>
                    <a:pt x="462534" y="385571"/>
                  </a:lnTo>
                  <a:lnTo>
                    <a:pt x="457200" y="385571"/>
                  </a:lnTo>
                  <a:lnTo>
                    <a:pt x="457200" y="518922"/>
                  </a:lnTo>
                  <a:lnTo>
                    <a:pt x="457962" y="517707"/>
                  </a:lnTo>
                  <a:lnTo>
                    <a:pt x="457962" y="499872"/>
                  </a:lnTo>
                  <a:lnTo>
                    <a:pt x="462534" y="492579"/>
                  </a:lnTo>
                  <a:close/>
                </a:path>
                <a:path w="620394" h="519430">
                  <a:moveTo>
                    <a:pt x="467106" y="33634"/>
                  </a:moveTo>
                  <a:lnTo>
                    <a:pt x="467106" y="16001"/>
                  </a:lnTo>
                  <a:lnTo>
                    <a:pt x="457962" y="19049"/>
                  </a:lnTo>
                  <a:lnTo>
                    <a:pt x="467106" y="33634"/>
                  </a:lnTo>
                  <a:close/>
                </a:path>
                <a:path w="620394" h="519430">
                  <a:moveTo>
                    <a:pt x="467106" y="142493"/>
                  </a:moveTo>
                  <a:lnTo>
                    <a:pt x="467106" y="33634"/>
                  </a:lnTo>
                  <a:lnTo>
                    <a:pt x="457962" y="19049"/>
                  </a:lnTo>
                  <a:lnTo>
                    <a:pt x="457962" y="133349"/>
                  </a:lnTo>
                  <a:lnTo>
                    <a:pt x="462534" y="133349"/>
                  </a:lnTo>
                  <a:lnTo>
                    <a:pt x="462534" y="142493"/>
                  </a:lnTo>
                  <a:lnTo>
                    <a:pt x="467106" y="142493"/>
                  </a:lnTo>
                  <a:close/>
                </a:path>
                <a:path w="620394" h="519430">
                  <a:moveTo>
                    <a:pt x="610362" y="274864"/>
                  </a:moveTo>
                  <a:lnTo>
                    <a:pt x="610362" y="262127"/>
                  </a:lnTo>
                  <a:lnTo>
                    <a:pt x="608689" y="259460"/>
                  </a:lnTo>
                  <a:lnTo>
                    <a:pt x="457962" y="499872"/>
                  </a:lnTo>
                  <a:lnTo>
                    <a:pt x="467106" y="502157"/>
                  </a:lnTo>
                  <a:lnTo>
                    <a:pt x="467106" y="503137"/>
                  </a:lnTo>
                  <a:lnTo>
                    <a:pt x="610362" y="274864"/>
                  </a:lnTo>
                  <a:close/>
                </a:path>
                <a:path w="620394" h="519430">
                  <a:moveTo>
                    <a:pt x="467106" y="503137"/>
                  </a:moveTo>
                  <a:lnTo>
                    <a:pt x="467106" y="502157"/>
                  </a:lnTo>
                  <a:lnTo>
                    <a:pt x="457962" y="499872"/>
                  </a:lnTo>
                  <a:lnTo>
                    <a:pt x="457962" y="517707"/>
                  </a:lnTo>
                  <a:lnTo>
                    <a:pt x="467106" y="503137"/>
                  </a:lnTo>
                  <a:close/>
                </a:path>
                <a:path w="620394" h="519430">
                  <a:moveTo>
                    <a:pt x="610362" y="262127"/>
                  </a:moveTo>
                  <a:lnTo>
                    <a:pt x="610362" y="256794"/>
                  </a:lnTo>
                  <a:lnTo>
                    <a:pt x="608689" y="259460"/>
                  </a:lnTo>
                  <a:lnTo>
                    <a:pt x="610362" y="262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29220" y="4706873"/>
            <a:ext cx="4853180" cy="648253"/>
          </a:xfrm>
          <a:prstGeom prst="rect">
            <a:avLst/>
          </a:prstGeom>
          <a:solidFill>
            <a:srgbClr val="E1E2E1"/>
          </a:solidFill>
        </p:spPr>
        <p:txBody>
          <a:bodyPr vert="horz" wrap="square" lIns="0" tIns="32384" rIns="0" bIns="0" rtlCol="0">
            <a:spAutoFit/>
          </a:bodyPr>
          <a:lstStyle/>
          <a:p>
            <a:pPr marL="218440" marR="83185" indent="339090">
              <a:lnSpc>
                <a:spcPct val="100000"/>
              </a:lnSpc>
              <a:spcBef>
                <a:spcPts val="254"/>
              </a:spcBef>
            </a:pPr>
            <a:r>
              <a:rPr lang="zh-TW" altLang="en-US" sz="2000" b="1" spc="-135" dirty="0" smtClean="0">
                <a:latin typeface="Trebuchet MS"/>
                <a:cs typeface="Trebuchet MS"/>
              </a:rPr>
              <a:t>離散的－</a:t>
            </a:r>
            <a:r>
              <a:rPr sz="2000" b="1" spc="-135" dirty="0" smtClean="0">
                <a:latin typeface="Trebuchet MS"/>
                <a:cs typeface="Trebuchet MS"/>
              </a:rPr>
              <a:t>discrete</a:t>
            </a:r>
            <a:r>
              <a:rPr sz="2000" b="1" spc="-204" dirty="0" smtClean="0">
                <a:latin typeface="Trebuchet MS"/>
                <a:cs typeface="Trebuchet MS"/>
              </a:rPr>
              <a:t> </a:t>
            </a:r>
            <a:r>
              <a:rPr sz="2000" b="1" spc="-80" dirty="0" smtClean="0">
                <a:latin typeface="Trebuchet MS"/>
                <a:cs typeface="Trebuchet MS"/>
              </a:rPr>
              <a:t>(</a:t>
            </a:r>
            <a:r>
              <a:rPr sz="2000" b="1" spc="-80" dirty="0" smtClean="0">
                <a:latin typeface="Arial"/>
                <a:cs typeface="Arial"/>
              </a:rPr>
              <a:t>“</a:t>
            </a:r>
            <a:r>
              <a:rPr lang="zh-TW" altLang="en-US" sz="2000" b="1" spc="-80" dirty="0" smtClean="0">
                <a:latin typeface="Arial"/>
                <a:cs typeface="Arial"/>
              </a:rPr>
              <a:t>非數值的</a:t>
            </a:r>
            <a:r>
              <a:rPr sz="2000" b="1" spc="-80" dirty="0" smtClean="0">
                <a:latin typeface="Trebuchet MS"/>
                <a:cs typeface="Trebuchet MS"/>
              </a:rPr>
              <a:t>nominal</a:t>
            </a:r>
            <a:r>
              <a:rPr sz="2000" b="1" spc="-80" dirty="0">
                <a:latin typeface="Arial"/>
                <a:cs typeface="Arial"/>
              </a:rPr>
              <a:t>”</a:t>
            </a:r>
            <a:r>
              <a:rPr sz="2000" b="1" spc="-80" dirty="0">
                <a:latin typeface="Trebuchet MS"/>
                <a:cs typeface="Trebuchet MS"/>
              </a:rPr>
              <a:t>)  </a:t>
            </a:r>
            <a:r>
              <a:rPr lang="zh-TW" altLang="en-US" sz="2000" b="1" spc="-80" dirty="0" smtClean="0">
                <a:latin typeface="Trebuchet MS"/>
                <a:cs typeface="Trebuchet MS"/>
              </a:rPr>
              <a:t>連續的－</a:t>
            </a:r>
            <a:r>
              <a:rPr sz="2000" b="1" spc="-105" dirty="0" smtClean="0">
                <a:latin typeface="Trebuchet MS"/>
                <a:cs typeface="Trebuchet MS"/>
              </a:rPr>
              <a:t>continuous</a:t>
            </a:r>
            <a:r>
              <a:rPr sz="2000" b="1" spc="-215" dirty="0" smtClean="0">
                <a:latin typeface="Trebuchet MS"/>
                <a:cs typeface="Trebuchet MS"/>
              </a:rPr>
              <a:t> </a:t>
            </a:r>
            <a:r>
              <a:rPr sz="2000" b="1" spc="-105" dirty="0" smtClean="0">
                <a:latin typeface="Trebuchet MS"/>
                <a:cs typeface="Trebuchet MS"/>
              </a:rPr>
              <a:t>(</a:t>
            </a:r>
            <a:r>
              <a:rPr sz="2000" b="1" spc="-105" dirty="0" smtClean="0">
                <a:latin typeface="Arial"/>
                <a:cs typeface="Arial"/>
              </a:rPr>
              <a:t>“</a:t>
            </a:r>
            <a:r>
              <a:rPr lang="zh-TW" altLang="en-US" sz="2000" b="1" spc="-105" dirty="0" smtClean="0">
                <a:latin typeface="Arial"/>
                <a:cs typeface="Arial"/>
              </a:rPr>
              <a:t>數值的</a:t>
            </a:r>
            <a:r>
              <a:rPr sz="2000" b="1" spc="-105" dirty="0" smtClean="0">
                <a:latin typeface="Trebuchet MS"/>
                <a:cs typeface="Trebuchet MS"/>
              </a:rPr>
              <a:t>numeric</a:t>
            </a:r>
            <a:r>
              <a:rPr sz="2000" b="1" spc="-105" dirty="0">
                <a:latin typeface="Arial"/>
                <a:cs typeface="Arial"/>
              </a:rPr>
              <a:t>”</a:t>
            </a:r>
            <a:r>
              <a:rPr sz="2000" b="1" spc="-105" dirty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11067" y="3787140"/>
            <a:ext cx="1998980" cy="1915160"/>
            <a:chOff x="3211067" y="3787140"/>
            <a:chExt cx="1998980" cy="1915160"/>
          </a:xfrm>
        </p:grpSpPr>
        <p:sp>
          <p:nvSpPr>
            <p:cNvPr id="18" name="object 18"/>
            <p:cNvSpPr/>
            <p:nvPr/>
          </p:nvSpPr>
          <p:spPr>
            <a:xfrm>
              <a:off x="3216401" y="3792474"/>
              <a:ext cx="1981200" cy="381000"/>
            </a:xfrm>
            <a:custGeom>
              <a:avLst/>
              <a:gdLst/>
              <a:ahLst/>
              <a:cxnLst/>
              <a:rect l="l" t="t" r="r" b="b"/>
              <a:pathLst>
                <a:path w="1981200" h="381000">
                  <a:moveTo>
                    <a:pt x="1981199" y="381000"/>
                  </a:moveTo>
                  <a:lnTo>
                    <a:pt x="1981199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1981199" y="381000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11067" y="3787140"/>
              <a:ext cx="1991360" cy="391160"/>
            </a:xfrm>
            <a:custGeom>
              <a:avLst/>
              <a:gdLst/>
              <a:ahLst/>
              <a:cxnLst/>
              <a:rect l="l" t="t" r="r" b="b"/>
              <a:pathLst>
                <a:path w="1991360" h="391160">
                  <a:moveTo>
                    <a:pt x="1991105" y="390905"/>
                  </a:moveTo>
                  <a:lnTo>
                    <a:pt x="1991105" y="0"/>
                  </a:lnTo>
                  <a:lnTo>
                    <a:pt x="0" y="0"/>
                  </a:lnTo>
                  <a:lnTo>
                    <a:pt x="0" y="390905"/>
                  </a:lnTo>
                  <a:lnTo>
                    <a:pt x="5333" y="390905"/>
                  </a:lnTo>
                  <a:lnTo>
                    <a:pt x="5333" y="9905"/>
                  </a:lnTo>
                  <a:lnTo>
                    <a:pt x="9906" y="5333"/>
                  </a:lnTo>
                  <a:lnTo>
                    <a:pt x="9906" y="9905"/>
                  </a:lnTo>
                  <a:lnTo>
                    <a:pt x="1981199" y="9905"/>
                  </a:lnTo>
                  <a:lnTo>
                    <a:pt x="1981199" y="5333"/>
                  </a:lnTo>
                  <a:lnTo>
                    <a:pt x="1986533" y="9905"/>
                  </a:lnTo>
                  <a:lnTo>
                    <a:pt x="1986533" y="390905"/>
                  </a:lnTo>
                  <a:lnTo>
                    <a:pt x="1991105" y="390905"/>
                  </a:lnTo>
                  <a:close/>
                </a:path>
                <a:path w="1991360" h="391160">
                  <a:moveTo>
                    <a:pt x="9906" y="9905"/>
                  </a:moveTo>
                  <a:lnTo>
                    <a:pt x="9906" y="5333"/>
                  </a:lnTo>
                  <a:lnTo>
                    <a:pt x="5333" y="9905"/>
                  </a:lnTo>
                  <a:lnTo>
                    <a:pt x="9906" y="9905"/>
                  </a:lnTo>
                  <a:close/>
                </a:path>
                <a:path w="1991360" h="391160">
                  <a:moveTo>
                    <a:pt x="9906" y="380999"/>
                  </a:moveTo>
                  <a:lnTo>
                    <a:pt x="9906" y="9905"/>
                  </a:lnTo>
                  <a:lnTo>
                    <a:pt x="5333" y="9905"/>
                  </a:lnTo>
                  <a:lnTo>
                    <a:pt x="5333" y="380999"/>
                  </a:lnTo>
                  <a:lnTo>
                    <a:pt x="9906" y="380999"/>
                  </a:lnTo>
                  <a:close/>
                </a:path>
                <a:path w="1991360" h="391160">
                  <a:moveTo>
                    <a:pt x="1986533" y="380999"/>
                  </a:moveTo>
                  <a:lnTo>
                    <a:pt x="5333" y="380999"/>
                  </a:lnTo>
                  <a:lnTo>
                    <a:pt x="9906" y="386333"/>
                  </a:lnTo>
                  <a:lnTo>
                    <a:pt x="9906" y="390905"/>
                  </a:lnTo>
                  <a:lnTo>
                    <a:pt x="1981199" y="390905"/>
                  </a:lnTo>
                  <a:lnTo>
                    <a:pt x="1981199" y="386333"/>
                  </a:lnTo>
                  <a:lnTo>
                    <a:pt x="1986533" y="380999"/>
                  </a:lnTo>
                  <a:close/>
                </a:path>
                <a:path w="1991360" h="391160">
                  <a:moveTo>
                    <a:pt x="9906" y="390905"/>
                  </a:moveTo>
                  <a:lnTo>
                    <a:pt x="9906" y="386333"/>
                  </a:lnTo>
                  <a:lnTo>
                    <a:pt x="5333" y="380999"/>
                  </a:lnTo>
                  <a:lnTo>
                    <a:pt x="5333" y="390905"/>
                  </a:lnTo>
                  <a:lnTo>
                    <a:pt x="9906" y="390905"/>
                  </a:lnTo>
                  <a:close/>
                </a:path>
                <a:path w="1991360" h="391160">
                  <a:moveTo>
                    <a:pt x="1986533" y="9905"/>
                  </a:moveTo>
                  <a:lnTo>
                    <a:pt x="1981199" y="5333"/>
                  </a:lnTo>
                  <a:lnTo>
                    <a:pt x="1981199" y="9905"/>
                  </a:lnTo>
                  <a:lnTo>
                    <a:pt x="1986533" y="9905"/>
                  </a:lnTo>
                  <a:close/>
                </a:path>
                <a:path w="1991360" h="391160">
                  <a:moveTo>
                    <a:pt x="1986533" y="380999"/>
                  </a:moveTo>
                  <a:lnTo>
                    <a:pt x="1986533" y="9905"/>
                  </a:lnTo>
                  <a:lnTo>
                    <a:pt x="1981199" y="9905"/>
                  </a:lnTo>
                  <a:lnTo>
                    <a:pt x="1981199" y="380999"/>
                  </a:lnTo>
                  <a:lnTo>
                    <a:pt x="1986533" y="380999"/>
                  </a:lnTo>
                  <a:close/>
                </a:path>
                <a:path w="1991360" h="391160">
                  <a:moveTo>
                    <a:pt x="1986533" y="390905"/>
                  </a:moveTo>
                  <a:lnTo>
                    <a:pt x="1986533" y="380999"/>
                  </a:lnTo>
                  <a:lnTo>
                    <a:pt x="1981199" y="386333"/>
                  </a:lnTo>
                  <a:lnTo>
                    <a:pt x="1981199" y="390905"/>
                  </a:lnTo>
                  <a:lnTo>
                    <a:pt x="1986533" y="390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24021" y="4173474"/>
              <a:ext cx="1981200" cy="381000"/>
            </a:xfrm>
            <a:custGeom>
              <a:avLst/>
              <a:gdLst/>
              <a:ahLst/>
              <a:cxnLst/>
              <a:rect l="l" t="t" r="r" b="b"/>
              <a:pathLst>
                <a:path w="1981200" h="381000">
                  <a:moveTo>
                    <a:pt x="1981199" y="381000"/>
                  </a:moveTo>
                  <a:lnTo>
                    <a:pt x="1981199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1981199" y="381000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19449" y="4168140"/>
              <a:ext cx="1990725" cy="391160"/>
            </a:xfrm>
            <a:custGeom>
              <a:avLst/>
              <a:gdLst/>
              <a:ahLst/>
              <a:cxnLst/>
              <a:rect l="l" t="t" r="r" b="b"/>
              <a:pathLst>
                <a:path w="1990725" h="391160">
                  <a:moveTo>
                    <a:pt x="1990344" y="390905"/>
                  </a:moveTo>
                  <a:lnTo>
                    <a:pt x="1990344" y="0"/>
                  </a:lnTo>
                  <a:lnTo>
                    <a:pt x="0" y="0"/>
                  </a:lnTo>
                  <a:lnTo>
                    <a:pt x="0" y="390905"/>
                  </a:lnTo>
                  <a:lnTo>
                    <a:pt x="4572" y="390905"/>
                  </a:lnTo>
                  <a:lnTo>
                    <a:pt x="4572" y="9905"/>
                  </a:lnTo>
                  <a:lnTo>
                    <a:pt x="9143" y="5333"/>
                  </a:lnTo>
                  <a:lnTo>
                    <a:pt x="9143" y="9905"/>
                  </a:lnTo>
                  <a:lnTo>
                    <a:pt x="1981199" y="9905"/>
                  </a:lnTo>
                  <a:lnTo>
                    <a:pt x="1981199" y="5333"/>
                  </a:lnTo>
                  <a:lnTo>
                    <a:pt x="1985771" y="9905"/>
                  </a:lnTo>
                  <a:lnTo>
                    <a:pt x="1985771" y="390905"/>
                  </a:lnTo>
                  <a:lnTo>
                    <a:pt x="1990344" y="390905"/>
                  </a:lnTo>
                  <a:close/>
                </a:path>
                <a:path w="1990725" h="391160">
                  <a:moveTo>
                    <a:pt x="9143" y="9905"/>
                  </a:moveTo>
                  <a:lnTo>
                    <a:pt x="9143" y="5333"/>
                  </a:lnTo>
                  <a:lnTo>
                    <a:pt x="4572" y="9905"/>
                  </a:lnTo>
                  <a:lnTo>
                    <a:pt x="9143" y="9905"/>
                  </a:lnTo>
                  <a:close/>
                </a:path>
                <a:path w="1990725" h="391160">
                  <a:moveTo>
                    <a:pt x="9143" y="380999"/>
                  </a:moveTo>
                  <a:lnTo>
                    <a:pt x="9143" y="9905"/>
                  </a:lnTo>
                  <a:lnTo>
                    <a:pt x="4572" y="9905"/>
                  </a:lnTo>
                  <a:lnTo>
                    <a:pt x="4572" y="380999"/>
                  </a:lnTo>
                  <a:lnTo>
                    <a:pt x="9143" y="380999"/>
                  </a:lnTo>
                  <a:close/>
                </a:path>
                <a:path w="1990725" h="391160">
                  <a:moveTo>
                    <a:pt x="1985771" y="380999"/>
                  </a:moveTo>
                  <a:lnTo>
                    <a:pt x="4572" y="380999"/>
                  </a:lnTo>
                  <a:lnTo>
                    <a:pt x="9143" y="386333"/>
                  </a:lnTo>
                  <a:lnTo>
                    <a:pt x="9143" y="390905"/>
                  </a:lnTo>
                  <a:lnTo>
                    <a:pt x="1981199" y="390905"/>
                  </a:lnTo>
                  <a:lnTo>
                    <a:pt x="1981199" y="386333"/>
                  </a:lnTo>
                  <a:lnTo>
                    <a:pt x="1985771" y="380999"/>
                  </a:lnTo>
                  <a:close/>
                </a:path>
                <a:path w="1990725" h="391160">
                  <a:moveTo>
                    <a:pt x="9143" y="390905"/>
                  </a:moveTo>
                  <a:lnTo>
                    <a:pt x="9143" y="386333"/>
                  </a:lnTo>
                  <a:lnTo>
                    <a:pt x="4572" y="380999"/>
                  </a:lnTo>
                  <a:lnTo>
                    <a:pt x="4572" y="390905"/>
                  </a:lnTo>
                  <a:lnTo>
                    <a:pt x="9143" y="390905"/>
                  </a:lnTo>
                  <a:close/>
                </a:path>
                <a:path w="1990725" h="391160">
                  <a:moveTo>
                    <a:pt x="1985771" y="9905"/>
                  </a:moveTo>
                  <a:lnTo>
                    <a:pt x="1981199" y="5333"/>
                  </a:lnTo>
                  <a:lnTo>
                    <a:pt x="1981199" y="9905"/>
                  </a:lnTo>
                  <a:lnTo>
                    <a:pt x="1985771" y="9905"/>
                  </a:lnTo>
                  <a:close/>
                </a:path>
                <a:path w="1990725" h="391160">
                  <a:moveTo>
                    <a:pt x="1985771" y="380999"/>
                  </a:moveTo>
                  <a:lnTo>
                    <a:pt x="1985771" y="9905"/>
                  </a:lnTo>
                  <a:lnTo>
                    <a:pt x="1981199" y="9905"/>
                  </a:lnTo>
                  <a:lnTo>
                    <a:pt x="1981199" y="380999"/>
                  </a:lnTo>
                  <a:lnTo>
                    <a:pt x="1985771" y="380999"/>
                  </a:lnTo>
                  <a:close/>
                </a:path>
                <a:path w="1990725" h="391160">
                  <a:moveTo>
                    <a:pt x="1985771" y="390905"/>
                  </a:moveTo>
                  <a:lnTo>
                    <a:pt x="1985771" y="380999"/>
                  </a:lnTo>
                  <a:lnTo>
                    <a:pt x="1981199" y="386333"/>
                  </a:lnTo>
                  <a:lnTo>
                    <a:pt x="1981199" y="390905"/>
                  </a:lnTo>
                  <a:lnTo>
                    <a:pt x="1985771" y="390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24021" y="4554474"/>
              <a:ext cx="1981200" cy="381000"/>
            </a:xfrm>
            <a:custGeom>
              <a:avLst/>
              <a:gdLst/>
              <a:ahLst/>
              <a:cxnLst/>
              <a:rect l="l" t="t" r="r" b="b"/>
              <a:pathLst>
                <a:path w="1981200" h="381000">
                  <a:moveTo>
                    <a:pt x="1981199" y="381000"/>
                  </a:moveTo>
                  <a:lnTo>
                    <a:pt x="1981199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1981199" y="381000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19449" y="4549140"/>
              <a:ext cx="1990725" cy="391160"/>
            </a:xfrm>
            <a:custGeom>
              <a:avLst/>
              <a:gdLst/>
              <a:ahLst/>
              <a:cxnLst/>
              <a:rect l="l" t="t" r="r" b="b"/>
              <a:pathLst>
                <a:path w="1990725" h="391160">
                  <a:moveTo>
                    <a:pt x="1990344" y="390905"/>
                  </a:moveTo>
                  <a:lnTo>
                    <a:pt x="1990344" y="0"/>
                  </a:lnTo>
                  <a:lnTo>
                    <a:pt x="0" y="0"/>
                  </a:lnTo>
                  <a:lnTo>
                    <a:pt x="0" y="390905"/>
                  </a:lnTo>
                  <a:lnTo>
                    <a:pt x="4572" y="390905"/>
                  </a:lnTo>
                  <a:lnTo>
                    <a:pt x="4572" y="9905"/>
                  </a:lnTo>
                  <a:lnTo>
                    <a:pt x="9143" y="5333"/>
                  </a:lnTo>
                  <a:lnTo>
                    <a:pt x="9143" y="9905"/>
                  </a:lnTo>
                  <a:lnTo>
                    <a:pt x="1981199" y="9905"/>
                  </a:lnTo>
                  <a:lnTo>
                    <a:pt x="1981199" y="5333"/>
                  </a:lnTo>
                  <a:lnTo>
                    <a:pt x="1985771" y="9905"/>
                  </a:lnTo>
                  <a:lnTo>
                    <a:pt x="1985771" y="390905"/>
                  </a:lnTo>
                  <a:lnTo>
                    <a:pt x="1990344" y="390905"/>
                  </a:lnTo>
                  <a:close/>
                </a:path>
                <a:path w="1990725" h="391160">
                  <a:moveTo>
                    <a:pt x="9143" y="9905"/>
                  </a:moveTo>
                  <a:lnTo>
                    <a:pt x="9143" y="5333"/>
                  </a:lnTo>
                  <a:lnTo>
                    <a:pt x="4572" y="9905"/>
                  </a:lnTo>
                  <a:lnTo>
                    <a:pt x="9143" y="9905"/>
                  </a:lnTo>
                  <a:close/>
                </a:path>
                <a:path w="1990725" h="391160">
                  <a:moveTo>
                    <a:pt x="9143" y="380999"/>
                  </a:moveTo>
                  <a:lnTo>
                    <a:pt x="9143" y="9905"/>
                  </a:lnTo>
                  <a:lnTo>
                    <a:pt x="4572" y="9905"/>
                  </a:lnTo>
                  <a:lnTo>
                    <a:pt x="4572" y="380999"/>
                  </a:lnTo>
                  <a:lnTo>
                    <a:pt x="9143" y="380999"/>
                  </a:lnTo>
                  <a:close/>
                </a:path>
                <a:path w="1990725" h="391160">
                  <a:moveTo>
                    <a:pt x="1985771" y="380999"/>
                  </a:moveTo>
                  <a:lnTo>
                    <a:pt x="4572" y="380999"/>
                  </a:lnTo>
                  <a:lnTo>
                    <a:pt x="9143" y="386333"/>
                  </a:lnTo>
                  <a:lnTo>
                    <a:pt x="9143" y="390905"/>
                  </a:lnTo>
                  <a:lnTo>
                    <a:pt x="1981199" y="390905"/>
                  </a:lnTo>
                  <a:lnTo>
                    <a:pt x="1981199" y="386333"/>
                  </a:lnTo>
                  <a:lnTo>
                    <a:pt x="1985771" y="380999"/>
                  </a:lnTo>
                  <a:close/>
                </a:path>
                <a:path w="1990725" h="391160">
                  <a:moveTo>
                    <a:pt x="9143" y="390905"/>
                  </a:moveTo>
                  <a:lnTo>
                    <a:pt x="9143" y="386333"/>
                  </a:lnTo>
                  <a:lnTo>
                    <a:pt x="4572" y="380999"/>
                  </a:lnTo>
                  <a:lnTo>
                    <a:pt x="4572" y="390905"/>
                  </a:lnTo>
                  <a:lnTo>
                    <a:pt x="9143" y="390905"/>
                  </a:lnTo>
                  <a:close/>
                </a:path>
                <a:path w="1990725" h="391160">
                  <a:moveTo>
                    <a:pt x="1985771" y="9905"/>
                  </a:moveTo>
                  <a:lnTo>
                    <a:pt x="1981199" y="5333"/>
                  </a:lnTo>
                  <a:lnTo>
                    <a:pt x="1981199" y="9905"/>
                  </a:lnTo>
                  <a:lnTo>
                    <a:pt x="1985771" y="9905"/>
                  </a:lnTo>
                  <a:close/>
                </a:path>
                <a:path w="1990725" h="391160">
                  <a:moveTo>
                    <a:pt x="1985771" y="380999"/>
                  </a:moveTo>
                  <a:lnTo>
                    <a:pt x="1985771" y="9905"/>
                  </a:lnTo>
                  <a:lnTo>
                    <a:pt x="1981199" y="9905"/>
                  </a:lnTo>
                  <a:lnTo>
                    <a:pt x="1981199" y="380999"/>
                  </a:lnTo>
                  <a:lnTo>
                    <a:pt x="1985771" y="380999"/>
                  </a:lnTo>
                  <a:close/>
                </a:path>
                <a:path w="1990725" h="391160">
                  <a:moveTo>
                    <a:pt x="1985771" y="390905"/>
                  </a:moveTo>
                  <a:lnTo>
                    <a:pt x="1985771" y="380999"/>
                  </a:lnTo>
                  <a:lnTo>
                    <a:pt x="1981199" y="386333"/>
                  </a:lnTo>
                  <a:lnTo>
                    <a:pt x="1981199" y="390905"/>
                  </a:lnTo>
                  <a:lnTo>
                    <a:pt x="1985771" y="390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24021" y="4935474"/>
              <a:ext cx="1981200" cy="381000"/>
            </a:xfrm>
            <a:custGeom>
              <a:avLst/>
              <a:gdLst/>
              <a:ahLst/>
              <a:cxnLst/>
              <a:rect l="l" t="t" r="r" b="b"/>
              <a:pathLst>
                <a:path w="1981200" h="381000">
                  <a:moveTo>
                    <a:pt x="1981199" y="381000"/>
                  </a:moveTo>
                  <a:lnTo>
                    <a:pt x="1981199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1981199" y="381000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19449" y="4930140"/>
              <a:ext cx="1990725" cy="391160"/>
            </a:xfrm>
            <a:custGeom>
              <a:avLst/>
              <a:gdLst/>
              <a:ahLst/>
              <a:cxnLst/>
              <a:rect l="l" t="t" r="r" b="b"/>
              <a:pathLst>
                <a:path w="1990725" h="391160">
                  <a:moveTo>
                    <a:pt x="1990344" y="390905"/>
                  </a:moveTo>
                  <a:lnTo>
                    <a:pt x="1990344" y="0"/>
                  </a:lnTo>
                  <a:lnTo>
                    <a:pt x="0" y="0"/>
                  </a:lnTo>
                  <a:lnTo>
                    <a:pt x="0" y="390905"/>
                  </a:lnTo>
                  <a:lnTo>
                    <a:pt x="4572" y="390905"/>
                  </a:lnTo>
                  <a:lnTo>
                    <a:pt x="4572" y="9905"/>
                  </a:lnTo>
                  <a:lnTo>
                    <a:pt x="9143" y="5333"/>
                  </a:lnTo>
                  <a:lnTo>
                    <a:pt x="9143" y="9905"/>
                  </a:lnTo>
                  <a:lnTo>
                    <a:pt x="1981199" y="9905"/>
                  </a:lnTo>
                  <a:lnTo>
                    <a:pt x="1981199" y="5333"/>
                  </a:lnTo>
                  <a:lnTo>
                    <a:pt x="1985771" y="9905"/>
                  </a:lnTo>
                  <a:lnTo>
                    <a:pt x="1985771" y="390905"/>
                  </a:lnTo>
                  <a:lnTo>
                    <a:pt x="1990344" y="390905"/>
                  </a:lnTo>
                  <a:close/>
                </a:path>
                <a:path w="1990725" h="391160">
                  <a:moveTo>
                    <a:pt x="9143" y="9905"/>
                  </a:moveTo>
                  <a:lnTo>
                    <a:pt x="9143" y="5333"/>
                  </a:lnTo>
                  <a:lnTo>
                    <a:pt x="4572" y="9905"/>
                  </a:lnTo>
                  <a:lnTo>
                    <a:pt x="9143" y="9905"/>
                  </a:lnTo>
                  <a:close/>
                </a:path>
                <a:path w="1990725" h="391160">
                  <a:moveTo>
                    <a:pt x="9143" y="380999"/>
                  </a:moveTo>
                  <a:lnTo>
                    <a:pt x="9143" y="9905"/>
                  </a:lnTo>
                  <a:lnTo>
                    <a:pt x="4572" y="9905"/>
                  </a:lnTo>
                  <a:lnTo>
                    <a:pt x="4572" y="380999"/>
                  </a:lnTo>
                  <a:lnTo>
                    <a:pt x="9143" y="380999"/>
                  </a:lnTo>
                  <a:close/>
                </a:path>
                <a:path w="1990725" h="391160">
                  <a:moveTo>
                    <a:pt x="1985771" y="380999"/>
                  </a:moveTo>
                  <a:lnTo>
                    <a:pt x="4572" y="380999"/>
                  </a:lnTo>
                  <a:lnTo>
                    <a:pt x="9143" y="386333"/>
                  </a:lnTo>
                  <a:lnTo>
                    <a:pt x="9143" y="390905"/>
                  </a:lnTo>
                  <a:lnTo>
                    <a:pt x="1981199" y="390905"/>
                  </a:lnTo>
                  <a:lnTo>
                    <a:pt x="1981199" y="386333"/>
                  </a:lnTo>
                  <a:lnTo>
                    <a:pt x="1985771" y="380999"/>
                  </a:lnTo>
                  <a:close/>
                </a:path>
                <a:path w="1990725" h="391160">
                  <a:moveTo>
                    <a:pt x="9143" y="390905"/>
                  </a:moveTo>
                  <a:lnTo>
                    <a:pt x="9143" y="386333"/>
                  </a:lnTo>
                  <a:lnTo>
                    <a:pt x="4572" y="380999"/>
                  </a:lnTo>
                  <a:lnTo>
                    <a:pt x="4572" y="390905"/>
                  </a:lnTo>
                  <a:lnTo>
                    <a:pt x="9143" y="390905"/>
                  </a:lnTo>
                  <a:close/>
                </a:path>
                <a:path w="1990725" h="391160">
                  <a:moveTo>
                    <a:pt x="1985771" y="9905"/>
                  </a:moveTo>
                  <a:lnTo>
                    <a:pt x="1981199" y="5333"/>
                  </a:lnTo>
                  <a:lnTo>
                    <a:pt x="1981199" y="9905"/>
                  </a:lnTo>
                  <a:lnTo>
                    <a:pt x="1985771" y="9905"/>
                  </a:lnTo>
                  <a:close/>
                </a:path>
                <a:path w="1990725" h="391160">
                  <a:moveTo>
                    <a:pt x="1985771" y="380999"/>
                  </a:moveTo>
                  <a:lnTo>
                    <a:pt x="1985771" y="9905"/>
                  </a:lnTo>
                  <a:lnTo>
                    <a:pt x="1981199" y="9905"/>
                  </a:lnTo>
                  <a:lnTo>
                    <a:pt x="1981199" y="380999"/>
                  </a:lnTo>
                  <a:lnTo>
                    <a:pt x="1985771" y="380999"/>
                  </a:lnTo>
                  <a:close/>
                </a:path>
                <a:path w="1990725" h="391160">
                  <a:moveTo>
                    <a:pt x="1985771" y="390905"/>
                  </a:moveTo>
                  <a:lnTo>
                    <a:pt x="1985771" y="380999"/>
                  </a:lnTo>
                  <a:lnTo>
                    <a:pt x="1981199" y="386333"/>
                  </a:lnTo>
                  <a:lnTo>
                    <a:pt x="1981199" y="390905"/>
                  </a:lnTo>
                  <a:lnTo>
                    <a:pt x="1985771" y="390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24021" y="5316474"/>
              <a:ext cx="1981200" cy="381000"/>
            </a:xfrm>
            <a:custGeom>
              <a:avLst/>
              <a:gdLst/>
              <a:ahLst/>
              <a:cxnLst/>
              <a:rect l="l" t="t" r="r" b="b"/>
              <a:pathLst>
                <a:path w="1981200" h="381000">
                  <a:moveTo>
                    <a:pt x="1981199" y="381000"/>
                  </a:moveTo>
                  <a:lnTo>
                    <a:pt x="1981199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1981199" y="381000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19449" y="5311140"/>
              <a:ext cx="1990725" cy="391160"/>
            </a:xfrm>
            <a:custGeom>
              <a:avLst/>
              <a:gdLst/>
              <a:ahLst/>
              <a:cxnLst/>
              <a:rect l="l" t="t" r="r" b="b"/>
              <a:pathLst>
                <a:path w="1990725" h="391160">
                  <a:moveTo>
                    <a:pt x="1990344" y="390905"/>
                  </a:moveTo>
                  <a:lnTo>
                    <a:pt x="1990344" y="0"/>
                  </a:lnTo>
                  <a:lnTo>
                    <a:pt x="0" y="0"/>
                  </a:lnTo>
                  <a:lnTo>
                    <a:pt x="0" y="390905"/>
                  </a:lnTo>
                  <a:lnTo>
                    <a:pt x="4572" y="390905"/>
                  </a:lnTo>
                  <a:lnTo>
                    <a:pt x="4572" y="9905"/>
                  </a:lnTo>
                  <a:lnTo>
                    <a:pt x="9143" y="5333"/>
                  </a:lnTo>
                  <a:lnTo>
                    <a:pt x="9143" y="9905"/>
                  </a:lnTo>
                  <a:lnTo>
                    <a:pt x="1981199" y="9905"/>
                  </a:lnTo>
                  <a:lnTo>
                    <a:pt x="1981199" y="5333"/>
                  </a:lnTo>
                  <a:lnTo>
                    <a:pt x="1985771" y="9905"/>
                  </a:lnTo>
                  <a:lnTo>
                    <a:pt x="1985771" y="390905"/>
                  </a:lnTo>
                  <a:lnTo>
                    <a:pt x="1990344" y="390905"/>
                  </a:lnTo>
                  <a:close/>
                </a:path>
                <a:path w="1990725" h="391160">
                  <a:moveTo>
                    <a:pt x="9143" y="9905"/>
                  </a:moveTo>
                  <a:lnTo>
                    <a:pt x="9143" y="5333"/>
                  </a:lnTo>
                  <a:lnTo>
                    <a:pt x="4572" y="9905"/>
                  </a:lnTo>
                  <a:lnTo>
                    <a:pt x="9143" y="9905"/>
                  </a:lnTo>
                  <a:close/>
                </a:path>
                <a:path w="1990725" h="391160">
                  <a:moveTo>
                    <a:pt x="9143" y="380999"/>
                  </a:moveTo>
                  <a:lnTo>
                    <a:pt x="9143" y="9905"/>
                  </a:lnTo>
                  <a:lnTo>
                    <a:pt x="4572" y="9905"/>
                  </a:lnTo>
                  <a:lnTo>
                    <a:pt x="4572" y="380999"/>
                  </a:lnTo>
                  <a:lnTo>
                    <a:pt x="9143" y="380999"/>
                  </a:lnTo>
                  <a:close/>
                </a:path>
                <a:path w="1990725" h="391160">
                  <a:moveTo>
                    <a:pt x="1985771" y="380999"/>
                  </a:moveTo>
                  <a:lnTo>
                    <a:pt x="4572" y="380999"/>
                  </a:lnTo>
                  <a:lnTo>
                    <a:pt x="9143" y="386333"/>
                  </a:lnTo>
                  <a:lnTo>
                    <a:pt x="9143" y="390905"/>
                  </a:lnTo>
                  <a:lnTo>
                    <a:pt x="1981199" y="390905"/>
                  </a:lnTo>
                  <a:lnTo>
                    <a:pt x="1981199" y="386333"/>
                  </a:lnTo>
                  <a:lnTo>
                    <a:pt x="1985771" y="380999"/>
                  </a:lnTo>
                  <a:close/>
                </a:path>
                <a:path w="1990725" h="391160">
                  <a:moveTo>
                    <a:pt x="9143" y="390905"/>
                  </a:moveTo>
                  <a:lnTo>
                    <a:pt x="9143" y="386333"/>
                  </a:lnTo>
                  <a:lnTo>
                    <a:pt x="4572" y="380999"/>
                  </a:lnTo>
                  <a:lnTo>
                    <a:pt x="4572" y="390905"/>
                  </a:lnTo>
                  <a:lnTo>
                    <a:pt x="9143" y="390905"/>
                  </a:lnTo>
                  <a:close/>
                </a:path>
                <a:path w="1990725" h="391160">
                  <a:moveTo>
                    <a:pt x="1985771" y="9905"/>
                  </a:moveTo>
                  <a:lnTo>
                    <a:pt x="1981199" y="5333"/>
                  </a:lnTo>
                  <a:lnTo>
                    <a:pt x="1981199" y="9905"/>
                  </a:lnTo>
                  <a:lnTo>
                    <a:pt x="1985771" y="9905"/>
                  </a:lnTo>
                  <a:close/>
                </a:path>
                <a:path w="1990725" h="391160">
                  <a:moveTo>
                    <a:pt x="1985771" y="380999"/>
                  </a:moveTo>
                  <a:lnTo>
                    <a:pt x="1985771" y="9905"/>
                  </a:lnTo>
                  <a:lnTo>
                    <a:pt x="1981199" y="9905"/>
                  </a:lnTo>
                  <a:lnTo>
                    <a:pt x="1981199" y="380999"/>
                  </a:lnTo>
                  <a:lnTo>
                    <a:pt x="1985771" y="380999"/>
                  </a:lnTo>
                  <a:close/>
                </a:path>
                <a:path w="1990725" h="391160">
                  <a:moveTo>
                    <a:pt x="1985771" y="390905"/>
                  </a:moveTo>
                  <a:lnTo>
                    <a:pt x="1985771" y="380999"/>
                  </a:lnTo>
                  <a:lnTo>
                    <a:pt x="1981199" y="386333"/>
                  </a:lnTo>
                  <a:lnTo>
                    <a:pt x="1981199" y="390905"/>
                  </a:lnTo>
                  <a:lnTo>
                    <a:pt x="1985771" y="390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24021" y="4085844"/>
              <a:ext cx="1905000" cy="459105"/>
            </a:xfrm>
            <a:custGeom>
              <a:avLst/>
              <a:gdLst/>
              <a:ahLst/>
              <a:cxnLst/>
              <a:rect l="l" t="t" r="r" b="b"/>
              <a:pathLst>
                <a:path w="1905000" h="459104">
                  <a:moveTo>
                    <a:pt x="1904999" y="458724"/>
                  </a:moveTo>
                  <a:lnTo>
                    <a:pt x="1904999" y="0"/>
                  </a:lnTo>
                  <a:lnTo>
                    <a:pt x="0" y="0"/>
                  </a:lnTo>
                  <a:lnTo>
                    <a:pt x="0" y="458724"/>
                  </a:lnTo>
                  <a:lnTo>
                    <a:pt x="1904999" y="458724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216401" y="3792473"/>
            <a:ext cx="1988820" cy="190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1594" algn="ctr">
              <a:lnSpc>
                <a:spcPts val="2480"/>
              </a:lnSpc>
            </a:pPr>
            <a:r>
              <a:rPr lang="zh-TW" altLang="en-US" sz="2400" spc="-130" dirty="0" smtClean="0">
                <a:latin typeface="Trebuchet MS"/>
                <a:cs typeface="Trebuchet MS"/>
              </a:rPr>
              <a:t>屬性</a:t>
            </a:r>
            <a:r>
              <a:rPr sz="2400" spc="-254" dirty="0" smtClean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1</a:t>
            </a:r>
            <a:endParaRPr sz="2400" dirty="0">
              <a:latin typeface="Trebuchet MS"/>
              <a:cs typeface="Trebuchet MS"/>
            </a:endParaRPr>
          </a:p>
          <a:p>
            <a:pPr marR="61594" algn="ctr">
              <a:lnSpc>
                <a:spcPct val="100000"/>
              </a:lnSpc>
              <a:spcBef>
                <a:spcPts val="20"/>
              </a:spcBef>
            </a:pPr>
            <a:r>
              <a:rPr lang="zh-TW" altLang="en-US" sz="2400" spc="-130" dirty="0">
                <a:latin typeface="Trebuchet MS"/>
                <a:cs typeface="Trebuchet MS"/>
              </a:rPr>
              <a:t>屬性</a:t>
            </a:r>
            <a:r>
              <a:rPr sz="2400" spc="-254" dirty="0" smtClean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</a:t>
            </a:r>
            <a:endParaRPr sz="2400" dirty="0">
              <a:latin typeface="Trebuchet MS"/>
              <a:cs typeface="Trebuchet MS"/>
            </a:endParaRPr>
          </a:p>
          <a:p>
            <a:pPr marR="62230" algn="ctr">
              <a:lnSpc>
                <a:spcPct val="100000"/>
              </a:lnSpc>
              <a:spcBef>
                <a:spcPts val="235"/>
              </a:spcBef>
            </a:pPr>
            <a:r>
              <a:rPr sz="2400" spc="-110" dirty="0">
                <a:latin typeface="Trebuchet MS"/>
                <a:cs typeface="Trebuchet MS"/>
              </a:rPr>
              <a:t>…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 dirty="0">
              <a:latin typeface="Trebuchet MS"/>
              <a:cs typeface="Trebuchet MS"/>
            </a:endParaRPr>
          </a:p>
          <a:p>
            <a:pPr marR="62230" algn="ctr">
              <a:lnSpc>
                <a:spcPct val="100000"/>
              </a:lnSpc>
            </a:pPr>
            <a:r>
              <a:rPr lang="zh-TW" altLang="en-US" sz="2400" spc="-130" dirty="0" smtClean="0">
                <a:latin typeface="Trebuchet MS"/>
                <a:cs typeface="Trebuchet MS"/>
              </a:rPr>
              <a:t>屬性</a:t>
            </a:r>
            <a:r>
              <a:rPr sz="2400" i="1" dirty="0" smtClean="0">
                <a:latin typeface="Carlito"/>
                <a:cs typeface="Carlito"/>
              </a:rPr>
              <a:t>n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19450" y="5844540"/>
            <a:ext cx="1990725" cy="391160"/>
            <a:chOff x="3219450" y="5844540"/>
            <a:chExt cx="1990725" cy="391160"/>
          </a:xfrm>
        </p:grpSpPr>
        <p:sp>
          <p:nvSpPr>
            <p:cNvPr id="31" name="object 31"/>
            <p:cNvSpPr/>
            <p:nvPr/>
          </p:nvSpPr>
          <p:spPr>
            <a:xfrm>
              <a:off x="3224022" y="5849874"/>
              <a:ext cx="1981200" cy="381000"/>
            </a:xfrm>
            <a:custGeom>
              <a:avLst/>
              <a:gdLst/>
              <a:ahLst/>
              <a:cxnLst/>
              <a:rect l="l" t="t" r="r" b="b"/>
              <a:pathLst>
                <a:path w="1981200" h="381000">
                  <a:moveTo>
                    <a:pt x="1981200" y="381000"/>
                  </a:moveTo>
                  <a:lnTo>
                    <a:pt x="1981199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1981200" y="381000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19450" y="5844540"/>
              <a:ext cx="1990725" cy="391160"/>
            </a:xfrm>
            <a:custGeom>
              <a:avLst/>
              <a:gdLst/>
              <a:ahLst/>
              <a:cxnLst/>
              <a:rect l="l" t="t" r="r" b="b"/>
              <a:pathLst>
                <a:path w="1990725" h="391160">
                  <a:moveTo>
                    <a:pt x="1990344" y="390905"/>
                  </a:moveTo>
                  <a:lnTo>
                    <a:pt x="1990344" y="0"/>
                  </a:lnTo>
                  <a:lnTo>
                    <a:pt x="0" y="0"/>
                  </a:lnTo>
                  <a:lnTo>
                    <a:pt x="0" y="390905"/>
                  </a:lnTo>
                  <a:lnTo>
                    <a:pt x="4572" y="390905"/>
                  </a:lnTo>
                  <a:lnTo>
                    <a:pt x="4572" y="9905"/>
                  </a:lnTo>
                  <a:lnTo>
                    <a:pt x="9143" y="5333"/>
                  </a:lnTo>
                  <a:lnTo>
                    <a:pt x="9143" y="9905"/>
                  </a:lnTo>
                  <a:lnTo>
                    <a:pt x="1981199" y="9905"/>
                  </a:lnTo>
                  <a:lnTo>
                    <a:pt x="1981199" y="5333"/>
                  </a:lnTo>
                  <a:lnTo>
                    <a:pt x="1985771" y="9905"/>
                  </a:lnTo>
                  <a:lnTo>
                    <a:pt x="1985772" y="390905"/>
                  </a:lnTo>
                  <a:lnTo>
                    <a:pt x="1990344" y="390905"/>
                  </a:lnTo>
                  <a:close/>
                </a:path>
                <a:path w="1990725" h="391160">
                  <a:moveTo>
                    <a:pt x="9143" y="9905"/>
                  </a:moveTo>
                  <a:lnTo>
                    <a:pt x="9143" y="5333"/>
                  </a:lnTo>
                  <a:lnTo>
                    <a:pt x="4572" y="9905"/>
                  </a:lnTo>
                  <a:lnTo>
                    <a:pt x="9143" y="9905"/>
                  </a:lnTo>
                  <a:close/>
                </a:path>
                <a:path w="1990725" h="391160">
                  <a:moveTo>
                    <a:pt x="9143" y="380999"/>
                  </a:moveTo>
                  <a:lnTo>
                    <a:pt x="9143" y="9905"/>
                  </a:lnTo>
                  <a:lnTo>
                    <a:pt x="4572" y="9905"/>
                  </a:lnTo>
                  <a:lnTo>
                    <a:pt x="4572" y="380999"/>
                  </a:lnTo>
                  <a:lnTo>
                    <a:pt x="9143" y="380999"/>
                  </a:lnTo>
                  <a:close/>
                </a:path>
                <a:path w="1990725" h="391160">
                  <a:moveTo>
                    <a:pt x="1985772" y="380999"/>
                  </a:moveTo>
                  <a:lnTo>
                    <a:pt x="4572" y="380999"/>
                  </a:lnTo>
                  <a:lnTo>
                    <a:pt x="9143" y="386333"/>
                  </a:lnTo>
                  <a:lnTo>
                    <a:pt x="9143" y="390905"/>
                  </a:lnTo>
                  <a:lnTo>
                    <a:pt x="1981200" y="390905"/>
                  </a:lnTo>
                  <a:lnTo>
                    <a:pt x="1981200" y="386333"/>
                  </a:lnTo>
                  <a:lnTo>
                    <a:pt x="1985772" y="380999"/>
                  </a:lnTo>
                  <a:close/>
                </a:path>
                <a:path w="1990725" h="391160">
                  <a:moveTo>
                    <a:pt x="9143" y="390905"/>
                  </a:moveTo>
                  <a:lnTo>
                    <a:pt x="9143" y="386333"/>
                  </a:lnTo>
                  <a:lnTo>
                    <a:pt x="4572" y="380999"/>
                  </a:lnTo>
                  <a:lnTo>
                    <a:pt x="4572" y="390905"/>
                  </a:lnTo>
                  <a:lnTo>
                    <a:pt x="9143" y="390905"/>
                  </a:lnTo>
                  <a:close/>
                </a:path>
                <a:path w="1990725" h="391160">
                  <a:moveTo>
                    <a:pt x="1985771" y="9905"/>
                  </a:moveTo>
                  <a:lnTo>
                    <a:pt x="1981199" y="5333"/>
                  </a:lnTo>
                  <a:lnTo>
                    <a:pt x="1981199" y="9905"/>
                  </a:lnTo>
                  <a:lnTo>
                    <a:pt x="1985771" y="9905"/>
                  </a:lnTo>
                  <a:close/>
                </a:path>
                <a:path w="1990725" h="391160">
                  <a:moveTo>
                    <a:pt x="1985772" y="380999"/>
                  </a:moveTo>
                  <a:lnTo>
                    <a:pt x="1985771" y="9905"/>
                  </a:lnTo>
                  <a:lnTo>
                    <a:pt x="1981199" y="9905"/>
                  </a:lnTo>
                  <a:lnTo>
                    <a:pt x="1981200" y="380999"/>
                  </a:lnTo>
                  <a:lnTo>
                    <a:pt x="1985772" y="380999"/>
                  </a:lnTo>
                  <a:close/>
                </a:path>
                <a:path w="1990725" h="391160">
                  <a:moveTo>
                    <a:pt x="1985772" y="390905"/>
                  </a:moveTo>
                  <a:lnTo>
                    <a:pt x="1985772" y="380999"/>
                  </a:lnTo>
                  <a:lnTo>
                    <a:pt x="1981200" y="386333"/>
                  </a:lnTo>
                  <a:lnTo>
                    <a:pt x="1981200" y="390905"/>
                  </a:lnTo>
                  <a:lnTo>
                    <a:pt x="1985772" y="390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24022" y="5849873"/>
            <a:ext cx="198120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8580" algn="ctr">
              <a:lnSpc>
                <a:spcPts val="2480"/>
              </a:lnSpc>
            </a:pPr>
            <a:r>
              <a:rPr lang="zh-TW" altLang="en-US" sz="2400" dirty="0" smtClean="0">
                <a:latin typeface="Trebuchet MS"/>
                <a:cs typeface="Trebuchet MS"/>
              </a:rPr>
              <a:t>類別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23972" y="3773423"/>
            <a:ext cx="248920" cy="2475865"/>
          </a:xfrm>
          <a:custGeom>
            <a:avLst/>
            <a:gdLst/>
            <a:ahLst/>
            <a:cxnLst/>
            <a:rect l="l" t="t" r="r" b="b"/>
            <a:pathLst>
              <a:path w="248919" h="2475865">
                <a:moveTo>
                  <a:pt x="248411" y="37337"/>
                </a:moveTo>
                <a:lnTo>
                  <a:pt x="246887" y="0"/>
                </a:lnTo>
                <a:lnTo>
                  <a:pt x="239267" y="0"/>
                </a:lnTo>
                <a:lnTo>
                  <a:pt x="197357" y="15239"/>
                </a:lnTo>
                <a:lnTo>
                  <a:pt x="169163" y="41148"/>
                </a:lnTo>
                <a:lnTo>
                  <a:pt x="145541" y="76962"/>
                </a:lnTo>
                <a:lnTo>
                  <a:pt x="128777" y="120395"/>
                </a:lnTo>
                <a:lnTo>
                  <a:pt x="119633" y="158495"/>
                </a:lnTo>
                <a:lnTo>
                  <a:pt x="114299" y="211074"/>
                </a:lnTo>
                <a:lnTo>
                  <a:pt x="114299" y="1044701"/>
                </a:lnTo>
                <a:lnTo>
                  <a:pt x="112013" y="1072896"/>
                </a:lnTo>
                <a:lnTo>
                  <a:pt x="101345" y="1125474"/>
                </a:lnTo>
                <a:lnTo>
                  <a:pt x="92963" y="1148334"/>
                </a:lnTo>
                <a:lnTo>
                  <a:pt x="89915" y="1155954"/>
                </a:lnTo>
                <a:lnTo>
                  <a:pt x="86867" y="1162050"/>
                </a:lnTo>
                <a:lnTo>
                  <a:pt x="83057" y="1168908"/>
                </a:lnTo>
                <a:lnTo>
                  <a:pt x="80009" y="1175004"/>
                </a:lnTo>
                <a:lnTo>
                  <a:pt x="48767" y="1209294"/>
                </a:lnTo>
                <a:lnTo>
                  <a:pt x="44195" y="1211580"/>
                </a:lnTo>
                <a:lnTo>
                  <a:pt x="40385" y="1213866"/>
                </a:lnTo>
                <a:lnTo>
                  <a:pt x="35813" y="1215390"/>
                </a:lnTo>
                <a:lnTo>
                  <a:pt x="32003" y="1216914"/>
                </a:lnTo>
                <a:lnTo>
                  <a:pt x="28193" y="1217676"/>
                </a:lnTo>
                <a:lnTo>
                  <a:pt x="23621" y="1218438"/>
                </a:lnTo>
                <a:lnTo>
                  <a:pt x="18287" y="1219200"/>
                </a:lnTo>
                <a:lnTo>
                  <a:pt x="10929" y="1220676"/>
                </a:lnTo>
                <a:lnTo>
                  <a:pt x="5143" y="1224724"/>
                </a:lnTo>
                <a:lnTo>
                  <a:pt x="1357" y="1230772"/>
                </a:lnTo>
                <a:lnTo>
                  <a:pt x="0" y="1238250"/>
                </a:lnTo>
                <a:lnTo>
                  <a:pt x="1357" y="1245286"/>
                </a:lnTo>
                <a:lnTo>
                  <a:pt x="5143" y="1251108"/>
                </a:lnTo>
                <a:lnTo>
                  <a:pt x="10929" y="1255073"/>
                </a:lnTo>
                <a:lnTo>
                  <a:pt x="19811" y="1256844"/>
                </a:lnTo>
                <a:lnTo>
                  <a:pt x="19811" y="1219200"/>
                </a:lnTo>
                <a:lnTo>
                  <a:pt x="28193" y="1219276"/>
                </a:lnTo>
                <a:lnTo>
                  <a:pt x="35051" y="1219962"/>
                </a:lnTo>
                <a:lnTo>
                  <a:pt x="41909" y="1222248"/>
                </a:lnTo>
                <a:lnTo>
                  <a:pt x="49529" y="1224534"/>
                </a:lnTo>
                <a:lnTo>
                  <a:pt x="56387" y="1227582"/>
                </a:lnTo>
                <a:lnTo>
                  <a:pt x="62483" y="1230630"/>
                </a:lnTo>
                <a:lnTo>
                  <a:pt x="69341" y="1234440"/>
                </a:lnTo>
                <a:lnTo>
                  <a:pt x="74003" y="1237936"/>
                </a:lnTo>
                <a:lnTo>
                  <a:pt x="74675" y="1237488"/>
                </a:lnTo>
                <a:lnTo>
                  <a:pt x="80771" y="1232916"/>
                </a:lnTo>
                <a:lnTo>
                  <a:pt x="92201" y="1221486"/>
                </a:lnTo>
                <a:lnTo>
                  <a:pt x="97535" y="1215390"/>
                </a:lnTo>
                <a:lnTo>
                  <a:pt x="102107" y="1209294"/>
                </a:lnTo>
                <a:lnTo>
                  <a:pt x="107441" y="1202436"/>
                </a:lnTo>
                <a:lnTo>
                  <a:pt x="128015" y="1163574"/>
                </a:lnTo>
                <a:lnTo>
                  <a:pt x="142493" y="1118616"/>
                </a:lnTo>
                <a:lnTo>
                  <a:pt x="150113" y="1078230"/>
                </a:lnTo>
                <a:lnTo>
                  <a:pt x="152399" y="1046226"/>
                </a:lnTo>
                <a:lnTo>
                  <a:pt x="152399" y="211836"/>
                </a:lnTo>
                <a:lnTo>
                  <a:pt x="154685" y="182880"/>
                </a:lnTo>
                <a:lnTo>
                  <a:pt x="165353" y="130301"/>
                </a:lnTo>
                <a:lnTo>
                  <a:pt x="179831" y="93725"/>
                </a:lnTo>
                <a:lnTo>
                  <a:pt x="187451" y="81533"/>
                </a:lnTo>
                <a:lnTo>
                  <a:pt x="190499" y="75437"/>
                </a:lnTo>
                <a:lnTo>
                  <a:pt x="195071" y="70104"/>
                </a:lnTo>
                <a:lnTo>
                  <a:pt x="206501" y="56387"/>
                </a:lnTo>
                <a:lnTo>
                  <a:pt x="211073" y="52577"/>
                </a:lnTo>
                <a:lnTo>
                  <a:pt x="240029" y="38100"/>
                </a:lnTo>
                <a:lnTo>
                  <a:pt x="243839" y="38100"/>
                </a:lnTo>
                <a:lnTo>
                  <a:pt x="248411" y="37337"/>
                </a:lnTo>
                <a:close/>
              </a:path>
              <a:path w="248919" h="2475865">
                <a:moveTo>
                  <a:pt x="74003" y="1237936"/>
                </a:moveTo>
                <a:lnTo>
                  <a:pt x="41909" y="1222248"/>
                </a:lnTo>
                <a:lnTo>
                  <a:pt x="35051" y="1219962"/>
                </a:lnTo>
                <a:lnTo>
                  <a:pt x="28193" y="1219276"/>
                </a:lnTo>
                <a:lnTo>
                  <a:pt x="19811" y="1219200"/>
                </a:lnTo>
                <a:lnTo>
                  <a:pt x="19811" y="1256538"/>
                </a:lnTo>
                <a:lnTo>
                  <a:pt x="61721" y="1245870"/>
                </a:lnTo>
                <a:lnTo>
                  <a:pt x="67817" y="1242060"/>
                </a:lnTo>
                <a:lnTo>
                  <a:pt x="74003" y="1237936"/>
                </a:lnTo>
                <a:close/>
              </a:path>
              <a:path w="248919" h="2475865">
                <a:moveTo>
                  <a:pt x="248411" y="2438400"/>
                </a:moveTo>
                <a:lnTo>
                  <a:pt x="222503" y="2430780"/>
                </a:lnTo>
                <a:lnTo>
                  <a:pt x="217931" y="2428494"/>
                </a:lnTo>
                <a:lnTo>
                  <a:pt x="186689" y="2394204"/>
                </a:lnTo>
                <a:lnTo>
                  <a:pt x="165353" y="2344674"/>
                </a:lnTo>
                <a:lnTo>
                  <a:pt x="154685" y="2292096"/>
                </a:lnTo>
                <a:lnTo>
                  <a:pt x="152399" y="1430274"/>
                </a:lnTo>
                <a:lnTo>
                  <a:pt x="150113" y="1398270"/>
                </a:lnTo>
                <a:lnTo>
                  <a:pt x="143255" y="1357884"/>
                </a:lnTo>
                <a:lnTo>
                  <a:pt x="131825" y="1321308"/>
                </a:lnTo>
                <a:lnTo>
                  <a:pt x="128015" y="1312164"/>
                </a:lnTo>
                <a:lnTo>
                  <a:pt x="124967" y="1303782"/>
                </a:lnTo>
                <a:lnTo>
                  <a:pt x="120395" y="1296162"/>
                </a:lnTo>
                <a:lnTo>
                  <a:pt x="116585" y="1288542"/>
                </a:lnTo>
                <a:lnTo>
                  <a:pt x="112013" y="1280922"/>
                </a:lnTo>
                <a:lnTo>
                  <a:pt x="102869" y="1267206"/>
                </a:lnTo>
                <a:lnTo>
                  <a:pt x="97535" y="1261110"/>
                </a:lnTo>
                <a:lnTo>
                  <a:pt x="92963" y="1255014"/>
                </a:lnTo>
                <a:lnTo>
                  <a:pt x="81533" y="1243584"/>
                </a:lnTo>
                <a:lnTo>
                  <a:pt x="74003" y="1237936"/>
                </a:lnTo>
                <a:lnTo>
                  <a:pt x="67817" y="1242060"/>
                </a:lnTo>
                <a:lnTo>
                  <a:pt x="61721" y="1245870"/>
                </a:lnTo>
                <a:lnTo>
                  <a:pt x="19811" y="1256538"/>
                </a:lnTo>
                <a:lnTo>
                  <a:pt x="19811" y="1256844"/>
                </a:lnTo>
                <a:lnTo>
                  <a:pt x="22097" y="1257300"/>
                </a:lnTo>
                <a:lnTo>
                  <a:pt x="26669" y="1257300"/>
                </a:lnTo>
                <a:lnTo>
                  <a:pt x="30479" y="1258062"/>
                </a:lnTo>
                <a:lnTo>
                  <a:pt x="71627" y="1289304"/>
                </a:lnTo>
                <a:lnTo>
                  <a:pt x="86105" y="1312926"/>
                </a:lnTo>
                <a:lnTo>
                  <a:pt x="89915" y="1319784"/>
                </a:lnTo>
                <a:lnTo>
                  <a:pt x="105917" y="1365504"/>
                </a:lnTo>
                <a:lnTo>
                  <a:pt x="114299" y="1431036"/>
                </a:lnTo>
                <a:lnTo>
                  <a:pt x="114299" y="2265426"/>
                </a:lnTo>
                <a:lnTo>
                  <a:pt x="116585" y="2297430"/>
                </a:lnTo>
                <a:lnTo>
                  <a:pt x="119633" y="2318004"/>
                </a:lnTo>
                <a:lnTo>
                  <a:pt x="128777" y="2356866"/>
                </a:lnTo>
                <a:lnTo>
                  <a:pt x="134873" y="2374392"/>
                </a:lnTo>
                <a:lnTo>
                  <a:pt x="138683" y="2382774"/>
                </a:lnTo>
                <a:lnTo>
                  <a:pt x="142493" y="2391918"/>
                </a:lnTo>
                <a:lnTo>
                  <a:pt x="150113" y="2407158"/>
                </a:lnTo>
                <a:lnTo>
                  <a:pt x="154685" y="2414778"/>
                </a:lnTo>
                <a:lnTo>
                  <a:pt x="159257" y="2421636"/>
                </a:lnTo>
                <a:lnTo>
                  <a:pt x="164591" y="2428494"/>
                </a:lnTo>
                <a:lnTo>
                  <a:pt x="169163" y="2434590"/>
                </a:lnTo>
                <a:lnTo>
                  <a:pt x="198119" y="2461260"/>
                </a:lnTo>
                <a:lnTo>
                  <a:pt x="240029" y="2475661"/>
                </a:lnTo>
                <a:lnTo>
                  <a:pt x="246887" y="2475738"/>
                </a:lnTo>
                <a:lnTo>
                  <a:pt x="248411" y="2438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739638" y="3955796"/>
            <a:ext cx="11366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30" dirty="0" smtClean="0">
                <a:latin typeface="Trebuchet MS"/>
                <a:cs typeface="Trebuchet MS"/>
              </a:rPr>
              <a:t>例子</a:t>
            </a:r>
            <a:r>
              <a:rPr lang="zh-TW" altLang="en-US" sz="2400" spc="-130" dirty="0">
                <a:latin typeface="Trebuchet MS"/>
                <a:cs typeface="Trebuchet MS"/>
              </a:rPr>
              <a:t>：</a:t>
            </a:r>
            <a:endParaRPr lang="en-US" altLang="zh-TW" sz="2400" spc="-130" dirty="0" smtClean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39638" y="4321555"/>
            <a:ext cx="24714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45" dirty="0" smtClean="0">
                <a:latin typeface="Trebuchet MS"/>
                <a:cs typeface="Trebuchet MS"/>
              </a:rPr>
              <a:t>修正特徵的集合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56859" y="3773423"/>
            <a:ext cx="248920" cy="1942464"/>
          </a:xfrm>
          <a:custGeom>
            <a:avLst/>
            <a:gdLst/>
            <a:ahLst/>
            <a:cxnLst/>
            <a:rect l="l" t="t" r="r" b="b"/>
            <a:pathLst>
              <a:path w="248920" h="1942464">
                <a:moveTo>
                  <a:pt x="248412" y="971550"/>
                </a:moveTo>
                <a:lnTo>
                  <a:pt x="225552" y="951738"/>
                </a:lnTo>
                <a:lnTo>
                  <a:pt x="220980" y="951738"/>
                </a:lnTo>
                <a:lnTo>
                  <a:pt x="216408" y="950976"/>
                </a:lnTo>
                <a:lnTo>
                  <a:pt x="211836" y="949452"/>
                </a:lnTo>
                <a:lnTo>
                  <a:pt x="208026" y="948690"/>
                </a:lnTo>
                <a:lnTo>
                  <a:pt x="203454" y="946404"/>
                </a:lnTo>
                <a:lnTo>
                  <a:pt x="198882" y="944880"/>
                </a:lnTo>
                <a:lnTo>
                  <a:pt x="195072" y="942594"/>
                </a:lnTo>
                <a:lnTo>
                  <a:pt x="190500" y="939546"/>
                </a:lnTo>
                <a:lnTo>
                  <a:pt x="186690" y="937260"/>
                </a:lnTo>
                <a:lnTo>
                  <a:pt x="157734" y="904494"/>
                </a:lnTo>
                <a:lnTo>
                  <a:pt x="142494" y="869441"/>
                </a:lnTo>
                <a:lnTo>
                  <a:pt x="134112" y="820674"/>
                </a:lnTo>
                <a:lnTo>
                  <a:pt x="134112" y="168402"/>
                </a:lnTo>
                <a:lnTo>
                  <a:pt x="133350" y="159258"/>
                </a:lnTo>
                <a:lnTo>
                  <a:pt x="124206" y="109728"/>
                </a:lnTo>
                <a:lnTo>
                  <a:pt x="105156" y="66293"/>
                </a:lnTo>
                <a:lnTo>
                  <a:pt x="76962" y="31241"/>
                </a:lnTo>
                <a:lnTo>
                  <a:pt x="41910" y="8381"/>
                </a:lnTo>
                <a:lnTo>
                  <a:pt x="35052" y="5333"/>
                </a:lnTo>
                <a:lnTo>
                  <a:pt x="28194" y="3809"/>
                </a:lnTo>
                <a:lnTo>
                  <a:pt x="21336" y="1523"/>
                </a:lnTo>
                <a:lnTo>
                  <a:pt x="13716" y="685"/>
                </a:lnTo>
                <a:lnTo>
                  <a:pt x="6858" y="0"/>
                </a:lnTo>
                <a:lnTo>
                  <a:pt x="1524" y="0"/>
                </a:lnTo>
                <a:lnTo>
                  <a:pt x="0" y="37338"/>
                </a:lnTo>
                <a:lnTo>
                  <a:pt x="6096" y="38100"/>
                </a:lnTo>
                <a:lnTo>
                  <a:pt x="10668" y="38100"/>
                </a:lnTo>
                <a:lnTo>
                  <a:pt x="15240" y="39624"/>
                </a:lnTo>
                <a:lnTo>
                  <a:pt x="35814" y="48006"/>
                </a:lnTo>
                <a:lnTo>
                  <a:pt x="40386" y="50292"/>
                </a:lnTo>
                <a:lnTo>
                  <a:pt x="73152" y="86868"/>
                </a:lnTo>
                <a:lnTo>
                  <a:pt x="91440" y="134874"/>
                </a:lnTo>
                <a:lnTo>
                  <a:pt x="96012" y="820674"/>
                </a:lnTo>
                <a:lnTo>
                  <a:pt x="98298" y="846582"/>
                </a:lnTo>
                <a:lnTo>
                  <a:pt x="110490" y="894588"/>
                </a:lnTo>
                <a:lnTo>
                  <a:pt x="132588" y="934974"/>
                </a:lnTo>
                <a:lnTo>
                  <a:pt x="147066" y="952500"/>
                </a:lnTo>
                <a:lnTo>
                  <a:pt x="151638" y="957834"/>
                </a:lnTo>
                <a:lnTo>
                  <a:pt x="157734" y="962406"/>
                </a:lnTo>
                <a:lnTo>
                  <a:pt x="163068" y="966978"/>
                </a:lnTo>
                <a:lnTo>
                  <a:pt x="169164" y="970788"/>
                </a:lnTo>
                <a:lnTo>
                  <a:pt x="169519" y="971041"/>
                </a:lnTo>
                <a:lnTo>
                  <a:pt x="169926" y="970788"/>
                </a:lnTo>
                <a:lnTo>
                  <a:pt x="175260" y="966978"/>
                </a:lnTo>
                <a:lnTo>
                  <a:pt x="182118" y="963168"/>
                </a:lnTo>
                <a:lnTo>
                  <a:pt x="188214" y="960882"/>
                </a:lnTo>
                <a:lnTo>
                  <a:pt x="195072" y="957834"/>
                </a:lnTo>
                <a:lnTo>
                  <a:pt x="201930" y="956310"/>
                </a:lnTo>
                <a:lnTo>
                  <a:pt x="208788" y="954024"/>
                </a:lnTo>
                <a:lnTo>
                  <a:pt x="221742" y="952584"/>
                </a:lnTo>
                <a:lnTo>
                  <a:pt x="228600" y="952500"/>
                </a:lnTo>
                <a:lnTo>
                  <a:pt x="228600" y="990028"/>
                </a:lnTo>
                <a:lnTo>
                  <a:pt x="230124" y="989838"/>
                </a:lnTo>
                <a:lnTo>
                  <a:pt x="237160" y="988373"/>
                </a:lnTo>
                <a:lnTo>
                  <a:pt x="242982" y="984408"/>
                </a:lnTo>
                <a:lnTo>
                  <a:pt x="246947" y="978586"/>
                </a:lnTo>
                <a:lnTo>
                  <a:pt x="248412" y="971550"/>
                </a:lnTo>
                <a:close/>
              </a:path>
              <a:path w="248920" h="1942464">
                <a:moveTo>
                  <a:pt x="228600" y="990028"/>
                </a:moveTo>
                <a:lnTo>
                  <a:pt x="228600" y="989838"/>
                </a:lnTo>
                <a:lnTo>
                  <a:pt x="220980" y="989761"/>
                </a:lnTo>
                <a:lnTo>
                  <a:pt x="214122" y="989076"/>
                </a:lnTo>
                <a:lnTo>
                  <a:pt x="174498" y="974597"/>
                </a:lnTo>
                <a:lnTo>
                  <a:pt x="169519" y="971041"/>
                </a:lnTo>
                <a:lnTo>
                  <a:pt x="163830" y="974597"/>
                </a:lnTo>
                <a:lnTo>
                  <a:pt x="133350" y="1005840"/>
                </a:lnTo>
                <a:lnTo>
                  <a:pt x="111252" y="1046988"/>
                </a:lnTo>
                <a:lnTo>
                  <a:pt x="98298" y="1094232"/>
                </a:lnTo>
                <a:lnTo>
                  <a:pt x="96012" y="1120902"/>
                </a:lnTo>
                <a:lnTo>
                  <a:pt x="96012" y="1773174"/>
                </a:lnTo>
                <a:lnTo>
                  <a:pt x="93726" y="1794510"/>
                </a:lnTo>
                <a:lnTo>
                  <a:pt x="83058" y="1834133"/>
                </a:lnTo>
                <a:lnTo>
                  <a:pt x="58674" y="1875282"/>
                </a:lnTo>
                <a:lnTo>
                  <a:pt x="26670" y="1898904"/>
                </a:lnTo>
                <a:lnTo>
                  <a:pt x="22098" y="1901189"/>
                </a:lnTo>
                <a:lnTo>
                  <a:pt x="18288" y="1901952"/>
                </a:lnTo>
                <a:lnTo>
                  <a:pt x="13716" y="1903476"/>
                </a:lnTo>
                <a:lnTo>
                  <a:pt x="9144" y="1904238"/>
                </a:lnTo>
                <a:lnTo>
                  <a:pt x="4572" y="1904238"/>
                </a:lnTo>
                <a:lnTo>
                  <a:pt x="0" y="1905000"/>
                </a:lnTo>
                <a:lnTo>
                  <a:pt x="1524" y="1942338"/>
                </a:lnTo>
                <a:lnTo>
                  <a:pt x="9144" y="1942261"/>
                </a:lnTo>
                <a:lnTo>
                  <a:pt x="49530" y="1930908"/>
                </a:lnTo>
                <a:lnTo>
                  <a:pt x="60960" y="1923288"/>
                </a:lnTo>
                <a:lnTo>
                  <a:pt x="67056" y="1919477"/>
                </a:lnTo>
                <a:lnTo>
                  <a:pt x="97536" y="1887474"/>
                </a:lnTo>
                <a:lnTo>
                  <a:pt x="118872" y="1847088"/>
                </a:lnTo>
                <a:lnTo>
                  <a:pt x="131826" y="1799082"/>
                </a:lnTo>
                <a:lnTo>
                  <a:pt x="134112" y="1773174"/>
                </a:lnTo>
                <a:lnTo>
                  <a:pt x="134112" y="1115568"/>
                </a:lnTo>
                <a:lnTo>
                  <a:pt x="138684" y="1087374"/>
                </a:lnTo>
                <a:lnTo>
                  <a:pt x="151638" y="1050036"/>
                </a:lnTo>
                <a:lnTo>
                  <a:pt x="182118" y="1008888"/>
                </a:lnTo>
                <a:lnTo>
                  <a:pt x="194310" y="1000506"/>
                </a:lnTo>
                <a:lnTo>
                  <a:pt x="201930" y="995934"/>
                </a:lnTo>
                <a:lnTo>
                  <a:pt x="211074" y="992886"/>
                </a:lnTo>
                <a:lnTo>
                  <a:pt x="214884" y="992124"/>
                </a:lnTo>
                <a:lnTo>
                  <a:pt x="219456" y="990600"/>
                </a:lnTo>
                <a:lnTo>
                  <a:pt x="224028" y="990600"/>
                </a:lnTo>
                <a:lnTo>
                  <a:pt x="228600" y="990028"/>
                </a:lnTo>
                <a:close/>
              </a:path>
              <a:path w="248920" h="1942464">
                <a:moveTo>
                  <a:pt x="228600" y="989838"/>
                </a:moveTo>
                <a:lnTo>
                  <a:pt x="228600" y="952500"/>
                </a:lnTo>
                <a:lnTo>
                  <a:pt x="221742" y="952584"/>
                </a:lnTo>
                <a:lnTo>
                  <a:pt x="208788" y="954024"/>
                </a:lnTo>
                <a:lnTo>
                  <a:pt x="201930" y="956310"/>
                </a:lnTo>
                <a:lnTo>
                  <a:pt x="195072" y="957834"/>
                </a:lnTo>
                <a:lnTo>
                  <a:pt x="188214" y="960882"/>
                </a:lnTo>
                <a:lnTo>
                  <a:pt x="182118" y="963168"/>
                </a:lnTo>
                <a:lnTo>
                  <a:pt x="175260" y="966978"/>
                </a:lnTo>
                <a:lnTo>
                  <a:pt x="169926" y="970788"/>
                </a:lnTo>
                <a:lnTo>
                  <a:pt x="169519" y="971041"/>
                </a:lnTo>
                <a:lnTo>
                  <a:pt x="174498" y="974597"/>
                </a:lnTo>
                <a:lnTo>
                  <a:pt x="214122" y="989076"/>
                </a:lnTo>
                <a:lnTo>
                  <a:pt x="220980" y="989761"/>
                </a:lnTo>
                <a:lnTo>
                  <a:pt x="228600" y="989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93011" y="1781810"/>
            <a:ext cx="6388735" cy="13516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145" dirty="0" smtClean="0">
                <a:latin typeface="Trebuchet MS"/>
                <a:cs typeface="Trebuchet MS"/>
              </a:rPr>
              <a:t>資料集</a:t>
            </a:r>
            <a:r>
              <a:rPr sz="2800" spc="-145" dirty="0" smtClean="0">
                <a:latin typeface="Trebuchet MS"/>
                <a:cs typeface="Trebuchet MS"/>
              </a:rPr>
              <a:t>: </a:t>
            </a:r>
            <a:r>
              <a:rPr lang="zh-TW" altLang="en-US" sz="2800" spc="-145" dirty="0" smtClean="0">
                <a:latin typeface="Trebuchet MS"/>
                <a:cs typeface="Trebuchet MS"/>
              </a:rPr>
              <a:t>分類過的例子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 dirty="0">
              <a:latin typeface="Trebuchet MS"/>
              <a:cs typeface="Trebuchet MS"/>
            </a:endParaRPr>
          </a:p>
          <a:p>
            <a:pPr marL="927100">
              <a:lnSpc>
                <a:spcPct val="100000"/>
              </a:lnSpc>
            </a:pPr>
            <a:r>
              <a:rPr lang="zh-TW" altLang="en-US" sz="2800" spc="-409" dirty="0">
                <a:latin typeface="AoyagiKouzanFontT"/>
                <a:cs typeface="AoyagiKouzanFontT"/>
              </a:rPr>
              <a:t>「</a:t>
            </a:r>
            <a:r>
              <a:rPr lang="zh-TW" altLang="en-US" sz="2800" spc="-409" dirty="0" smtClean="0">
                <a:latin typeface="Trebuchet MS"/>
                <a:cs typeface="AoyagiKouzanFontT"/>
              </a:rPr>
              <a:t>模型」</a:t>
            </a:r>
            <a:r>
              <a:rPr sz="2800" spc="-1075" dirty="0" smtClean="0">
                <a:latin typeface="AoyagiKouzanFontT"/>
                <a:cs typeface="AoyagiKouzanFontT"/>
              </a:rPr>
              <a:t> </a:t>
            </a:r>
            <a:r>
              <a:rPr lang="zh-TW" altLang="en-US" sz="2800" spc="-1075" dirty="0" smtClean="0">
                <a:latin typeface="AoyagiKouzanFontT"/>
                <a:cs typeface="AoyagiKouzanFontT"/>
              </a:rPr>
              <a:t>，　</a:t>
            </a:r>
            <a:r>
              <a:rPr lang="zh-TW" altLang="en-US" sz="2800" spc="-145" dirty="0" smtClean="0">
                <a:latin typeface="Trebuchet MS"/>
                <a:cs typeface="Trebuchet MS"/>
              </a:rPr>
              <a:t>用來分類新的例子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11067" y="4179570"/>
            <a:ext cx="1991360" cy="391160"/>
          </a:xfrm>
          <a:custGeom>
            <a:avLst/>
            <a:gdLst/>
            <a:ahLst/>
            <a:cxnLst/>
            <a:rect l="l" t="t" r="r" b="b"/>
            <a:pathLst>
              <a:path w="1991360" h="391160">
                <a:moveTo>
                  <a:pt x="1991105" y="390905"/>
                </a:moveTo>
                <a:lnTo>
                  <a:pt x="1991105" y="0"/>
                </a:lnTo>
                <a:lnTo>
                  <a:pt x="0" y="0"/>
                </a:lnTo>
                <a:lnTo>
                  <a:pt x="0" y="390905"/>
                </a:lnTo>
                <a:lnTo>
                  <a:pt x="5333" y="390905"/>
                </a:lnTo>
                <a:lnTo>
                  <a:pt x="5333" y="9905"/>
                </a:lnTo>
                <a:lnTo>
                  <a:pt x="9906" y="5333"/>
                </a:lnTo>
                <a:lnTo>
                  <a:pt x="9906" y="9905"/>
                </a:lnTo>
                <a:lnTo>
                  <a:pt x="1981199" y="9905"/>
                </a:lnTo>
                <a:lnTo>
                  <a:pt x="1981199" y="5333"/>
                </a:lnTo>
                <a:lnTo>
                  <a:pt x="1986533" y="9905"/>
                </a:lnTo>
                <a:lnTo>
                  <a:pt x="1986533" y="390905"/>
                </a:lnTo>
                <a:lnTo>
                  <a:pt x="1991105" y="390905"/>
                </a:lnTo>
                <a:close/>
              </a:path>
              <a:path w="1991360" h="391160">
                <a:moveTo>
                  <a:pt x="9906" y="9905"/>
                </a:moveTo>
                <a:lnTo>
                  <a:pt x="9906" y="5333"/>
                </a:lnTo>
                <a:lnTo>
                  <a:pt x="5333" y="9905"/>
                </a:lnTo>
                <a:lnTo>
                  <a:pt x="9906" y="9905"/>
                </a:lnTo>
                <a:close/>
              </a:path>
              <a:path w="1991360" h="391160">
                <a:moveTo>
                  <a:pt x="9906" y="381000"/>
                </a:moveTo>
                <a:lnTo>
                  <a:pt x="9906" y="9905"/>
                </a:lnTo>
                <a:lnTo>
                  <a:pt x="5333" y="9905"/>
                </a:lnTo>
                <a:lnTo>
                  <a:pt x="5333" y="381000"/>
                </a:lnTo>
                <a:lnTo>
                  <a:pt x="9906" y="381000"/>
                </a:lnTo>
                <a:close/>
              </a:path>
              <a:path w="1991360" h="391160">
                <a:moveTo>
                  <a:pt x="1986533" y="381000"/>
                </a:moveTo>
                <a:lnTo>
                  <a:pt x="5333" y="381000"/>
                </a:lnTo>
                <a:lnTo>
                  <a:pt x="9906" y="386333"/>
                </a:lnTo>
                <a:lnTo>
                  <a:pt x="9906" y="390905"/>
                </a:lnTo>
                <a:lnTo>
                  <a:pt x="1981199" y="390905"/>
                </a:lnTo>
                <a:lnTo>
                  <a:pt x="1981199" y="386333"/>
                </a:lnTo>
                <a:lnTo>
                  <a:pt x="1986533" y="381000"/>
                </a:lnTo>
                <a:close/>
              </a:path>
              <a:path w="1991360" h="391160">
                <a:moveTo>
                  <a:pt x="9906" y="390905"/>
                </a:moveTo>
                <a:lnTo>
                  <a:pt x="9906" y="386333"/>
                </a:lnTo>
                <a:lnTo>
                  <a:pt x="5333" y="381000"/>
                </a:lnTo>
                <a:lnTo>
                  <a:pt x="5333" y="390905"/>
                </a:lnTo>
                <a:lnTo>
                  <a:pt x="9906" y="390905"/>
                </a:lnTo>
                <a:close/>
              </a:path>
              <a:path w="1991360" h="391160">
                <a:moveTo>
                  <a:pt x="1986533" y="9905"/>
                </a:moveTo>
                <a:lnTo>
                  <a:pt x="1981199" y="5333"/>
                </a:lnTo>
                <a:lnTo>
                  <a:pt x="1981199" y="9905"/>
                </a:lnTo>
                <a:lnTo>
                  <a:pt x="1986533" y="9905"/>
                </a:lnTo>
                <a:close/>
              </a:path>
              <a:path w="1991360" h="391160">
                <a:moveTo>
                  <a:pt x="1986533" y="381000"/>
                </a:moveTo>
                <a:lnTo>
                  <a:pt x="1986533" y="9905"/>
                </a:lnTo>
                <a:lnTo>
                  <a:pt x="1981199" y="9905"/>
                </a:lnTo>
                <a:lnTo>
                  <a:pt x="1981199" y="381000"/>
                </a:lnTo>
                <a:lnTo>
                  <a:pt x="1986533" y="381000"/>
                </a:lnTo>
                <a:close/>
              </a:path>
              <a:path w="1991360" h="391160">
                <a:moveTo>
                  <a:pt x="1986533" y="390905"/>
                </a:moveTo>
                <a:lnTo>
                  <a:pt x="1986533" y="381000"/>
                </a:lnTo>
                <a:lnTo>
                  <a:pt x="1981199" y="386333"/>
                </a:lnTo>
                <a:lnTo>
                  <a:pt x="1981199" y="390905"/>
                </a:lnTo>
                <a:lnTo>
                  <a:pt x="1986533" y="390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26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" y="1036320"/>
            <a:ext cx="8562975" cy="5575300"/>
            <a:chOff x="33528" y="1036320"/>
            <a:chExt cx="8562975" cy="5575300"/>
          </a:xfrm>
        </p:grpSpPr>
        <p:sp>
          <p:nvSpPr>
            <p:cNvPr id="3" name="object 3"/>
            <p:cNvSpPr/>
            <p:nvPr/>
          </p:nvSpPr>
          <p:spPr>
            <a:xfrm>
              <a:off x="835151" y="1036320"/>
              <a:ext cx="7238999" cy="5574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2799" y="2227326"/>
              <a:ext cx="4994275" cy="646430"/>
            </a:xfrm>
            <a:custGeom>
              <a:avLst/>
              <a:gdLst/>
              <a:ahLst/>
              <a:cxnLst/>
              <a:rect l="l" t="t" r="r" b="b"/>
              <a:pathLst>
                <a:path w="4994275" h="646430">
                  <a:moveTo>
                    <a:pt x="4994148" y="646175"/>
                  </a:moveTo>
                  <a:lnTo>
                    <a:pt x="4994148" y="0"/>
                  </a:lnTo>
                  <a:lnTo>
                    <a:pt x="0" y="0"/>
                  </a:lnTo>
                  <a:lnTo>
                    <a:pt x="0" y="646175"/>
                  </a:lnTo>
                  <a:lnTo>
                    <a:pt x="4994148" y="646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57400" y="2007869"/>
              <a:ext cx="6304280" cy="880110"/>
            </a:xfrm>
            <a:custGeom>
              <a:avLst/>
              <a:gdLst/>
              <a:ahLst/>
              <a:cxnLst/>
              <a:rect l="l" t="t" r="r" b="b"/>
              <a:pathLst>
                <a:path w="6304280" h="880110">
                  <a:moveTo>
                    <a:pt x="1148334" y="463296"/>
                  </a:moveTo>
                  <a:lnTo>
                    <a:pt x="81305" y="36487"/>
                  </a:lnTo>
                  <a:lnTo>
                    <a:pt x="127254" y="29718"/>
                  </a:lnTo>
                  <a:lnTo>
                    <a:pt x="134874" y="28194"/>
                  </a:lnTo>
                  <a:lnTo>
                    <a:pt x="140208" y="21336"/>
                  </a:lnTo>
                  <a:lnTo>
                    <a:pt x="138684" y="12954"/>
                  </a:lnTo>
                  <a:lnTo>
                    <a:pt x="137922" y="5334"/>
                  </a:lnTo>
                  <a:lnTo>
                    <a:pt x="130302" y="0"/>
                  </a:lnTo>
                  <a:lnTo>
                    <a:pt x="122682" y="1524"/>
                  </a:lnTo>
                  <a:lnTo>
                    <a:pt x="0" y="19050"/>
                  </a:lnTo>
                  <a:lnTo>
                    <a:pt x="21336" y="46367"/>
                  </a:lnTo>
                  <a:lnTo>
                    <a:pt x="81534" y="123444"/>
                  </a:lnTo>
                  <a:lnTo>
                    <a:pt x="89916" y="124206"/>
                  </a:lnTo>
                  <a:lnTo>
                    <a:pt x="96774" y="119634"/>
                  </a:lnTo>
                  <a:lnTo>
                    <a:pt x="102870" y="114300"/>
                  </a:lnTo>
                  <a:lnTo>
                    <a:pt x="103632" y="105918"/>
                  </a:lnTo>
                  <a:lnTo>
                    <a:pt x="99060" y="99060"/>
                  </a:lnTo>
                  <a:lnTo>
                    <a:pt x="70993" y="63296"/>
                  </a:lnTo>
                  <a:lnTo>
                    <a:pt x="1138428" y="489966"/>
                  </a:lnTo>
                  <a:lnTo>
                    <a:pt x="1148334" y="463296"/>
                  </a:lnTo>
                  <a:close/>
                </a:path>
                <a:path w="6304280" h="880110">
                  <a:moveTo>
                    <a:pt x="6304026" y="204978"/>
                  </a:moveTo>
                  <a:lnTo>
                    <a:pt x="6275070" y="204978"/>
                  </a:lnTo>
                  <a:lnTo>
                    <a:pt x="6275070" y="233934"/>
                  </a:lnTo>
                  <a:lnTo>
                    <a:pt x="6275070" y="851154"/>
                  </a:lnTo>
                  <a:lnTo>
                    <a:pt x="1309878" y="851154"/>
                  </a:lnTo>
                  <a:lnTo>
                    <a:pt x="1309878" y="233934"/>
                  </a:lnTo>
                  <a:lnTo>
                    <a:pt x="6275070" y="233934"/>
                  </a:lnTo>
                  <a:lnTo>
                    <a:pt x="6275070" y="204978"/>
                  </a:lnTo>
                  <a:lnTo>
                    <a:pt x="1281684" y="204978"/>
                  </a:lnTo>
                  <a:lnTo>
                    <a:pt x="1281684" y="880110"/>
                  </a:lnTo>
                  <a:lnTo>
                    <a:pt x="1295400" y="880110"/>
                  </a:lnTo>
                  <a:lnTo>
                    <a:pt x="1309878" y="880110"/>
                  </a:lnTo>
                  <a:lnTo>
                    <a:pt x="6275070" y="880110"/>
                  </a:lnTo>
                  <a:lnTo>
                    <a:pt x="6289548" y="880110"/>
                  </a:lnTo>
                  <a:lnTo>
                    <a:pt x="6304026" y="880110"/>
                  </a:lnTo>
                  <a:lnTo>
                    <a:pt x="6304026" y="2049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06" y="3891534"/>
              <a:ext cx="1401445" cy="462280"/>
            </a:xfrm>
            <a:custGeom>
              <a:avLst/>
              <a:gdLst/>
              <a:ahLst/>
              <a:cxnLst/>
              <a:rect l="l" t="t" r="r" b="b"/>
              <a:pathLst>
                <a:path w="1401445" h="462279">
                  <a:moveTo>
                    <a:pt x="1401318" y="461772"/>
                  </a:moveTo>
                  <a:lnTo>
                    <a:pt x="1401318" y="0"/>
                  </a:lnTo>
                  <a:lnTo>
                    <a:pt x="0" y="0"/>
                  </a:lnTo>
                  <a:lnTo>
                    <a:pt x="0" y="461772"/>
                  </a:lnTo>
                  <a:lnTo>
                    <a:pt x="1401318" y="461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28" y="3877056"/>
              <a:ext cx="1430655" cy="490855"/>
            </a:xfrm>
            <a:custGeom>
              <a:avLst/>
              <a:gdLst/>
              <a:ahLst/>
              <a:cxnLst/>
              <a:rect l="l" t="t" r="r" b="b"/>
              <a:pathLst>
                <a:path w="1430655" h="490854">
                  <a:moveTo>
                    <a:pt x="1430274" y="490727"/>
                  </a:moveTo>
                  <a:lnTo>
                    <a:pt x="1430274" y="0"/>
                  </a:lnTo>
                  <a:lnTo>
                    <a:pt x="0" y="0"/>
                  </a:lnTo>
                  <a:lnTo>
                    <a:pt x="0" y="490727"/>
                  </a:lnTo>
                  <a:lnTo>
                    <a:pt x="14478" y="490727"/>
                  </a:lnTo>
                  <a:lnTo>
                    <a:pt x="14478" y="28955"/>
                  </a:lnTo>
                  <a:lnTo>
                    <a:pt x="28193" y="14477"/>
                  </a:lnTo>
                  <a:lnTo>
                    <a:pt x="28193" y="28955"/>
                  </a:lnTo>
                  <a:lnTo>
                    <a:pt x="1402080" y="28955"/>
                  </a:lnTo>
                  <a:lnTo>
                    <a:pt x="1402080" y="14477"/>
                  </a:lnTo>
                  <a:lnTo>
                    <a:pt x="1415796" y="28955"/>
                  </a:lnTo>
                  <a:lnTo>
                    <a:pt x="1415796" y="490727"/>
                  </a:lnTo>
                  <a:lnTo>
                    <a:pt x="1430274" y="490727"/>
                  </a:lnTo>
                  <a:close/>
                </a:path>
                <a:path w="1430655" h="490854">
                  <a:moveTo>
                    <a:pt x="28193" y="28955"/>
                  </a:moveTo>
                  <a:lnTo>
                    <a:pt x="28193" y="14477"/>
                  </a:lnTo>
                  <a:lnTo>
                    <a:pt x="14478" y="28955"/>
                  </a:lnTo>
                  <a:lnTo>
                    <a:pt x="28193" y="28955"/>
                  </a:lnTo>
                  <a:close/>
                </a:path>
                <a:path w="1430655" h="490854">
                  <a:moveTo>
                    <a:pt x="28194" y="461771"/>
                  </a:moveTo>
                  <a:lnTo>
                    <a:pt x="28193" y="28955"/>
                  </a:lnTo>
                  <a:lnTo>
                    <a:pt x="14478" y="28955"/>
                  </a:lnTo>
                  <a:lnTo>
                    <a:pt x="14478" y="461771"/>
                  </a:lnTo>
                  <a:lnTo>
                    <a:pt x="28194" y="461771"/>
                  </a:lnTo>
                  <a:close/>
                </a:path>
                <a:path w="1430655" h="490854">
                  <a:moveTo>
                    <a:pt x="1415796" y="461771"/>
                  </a:moveTo>
                  <a:lnTo>
                    <a:pt x="14478" y="461771"/>
                  </a:lnTo>
                  <a:lnTo>
                    <a:pt x="28194" y="476249"/>
                  </a:lnTo>
                  <a:lnTo>
                    <a:pt x="28193" y="490727"/>
                  </a:lnTo>
                  <a:lnTo>
                    <a:pt x="1402080" y="490727"/>
                  </a:lnTo>
                  <a:lnTo>
                    <a:pt x="1402080" y="476249"/>
                  </a:lnTo>
                  <a:lnTo>
                    <a:pt x="1415796" y="461771"/>
                  </a:lnTo>
                  <a:close/>
                </a:path>
                <a:path w="1430655" h="490854">
                  <a:moveTo>
                    <a:pt x="28193" y="490727"/>
                  </a:moveTo>
                  <a:lnTo>
                    <a:pt x="28194" y="476249"/>
                  </a:lnTo>
                  <a:lnTo>
                    <a:pt x="14478" y="461771"/>
                  </a:lnTo>
                  <a:lnTo>
                    <a:pt x="14478" y="490727"/>
                  </a:lnTo>
                  <a:lnTo>
                    <a:pt x="28193" y="490727"/>
                  </a:lnTo>
                  <a:close/>
                </a:path>
                <a:path w="1430655" h="490854">
                  <a:moveTo>
                    <a:pt x="1415796" y="28955"/>
                  </a:moveTo>
                  <a:lnTo>
                    <a:pt x="1402080" y="14477"/>
                  </a:lnTo>
                  <a:lnTo>
                    <a:pt x="1402080" y="28955"/>
                  </a:lnTo>
                  <a:lnTo>
                    <a:pt x="1415796" y="28955"/>
                  </a:lnTo>
                  <a:close/>
                </a:path>
                <a:path w="1430655" h="490854">
                  <a:moveTo>
                    <a:pt x="1415796" y="461771"/>
                  </a:moveTo>
                  <a:lnTo>
                    <a:pt x="1415796" y="28955"/>
                  </a:lnTo>
                  <a:lnTo>
                    <a:pt x="1402080" y="28955"/>
                  </a:lnTo>
                  <a:lnTo>
                    <a:pt x="1402080" y="461771"/>
                  </a:lnTo>
                  <a:lnTo>
                    <a:pt x="1415796" y="461771"/>
                  </a:lnTo>
                  <a:close/>
                </a:path>
                <a:path w="1430655" h="490854">
                  <a:moveTo>
                    <a:pt x="1415796" y="490727"/>
                  </a:moveTo>
                  <a:lnTo>
                    <a:pt x="1415796" y="461771"/>
                  </a:lnTo>
                  <a:lnTo>
                    <a:pt x="1402080" y="476249"/>
                  </a:lnTo>
                  <a:lnTo>
                    <a:pt x="1402080" y="490727"/>
                  </a:lnTo>
                  <a:lnTo>
                    <a:pt x="1415796" y="49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67956" y="3069336"/>
              <a:ext cx="1314450" cy="851535"/>
            </a:xfrm>
            <a:custGeom>
              <a:avLst/>
              <a:gdLst/>
              <a:ahLst/>
              <a:cxnLst/>
              <a:rect l="l" t="t" r="r" b="b"/>
              <a:pathLst>
                <a:path w="1314450" h="851535">
                  <a:moveTo>
                    <a:pt x="1314450" y="851153"/>
                  </a:moveTo>
                  <a:lnTo>
                    <a:pt x="1314450" y="0"/>
                  </a:lnTo>
                  <a:lnTo>
                    <a:pt x="0" y="0"/>
                  </a:lnTo>
                  <a:lnTo>
                    <a:pt x="0" y="851153"/>
                  </a:lnTo>
                  <a:lnTo>
                    <a:pt x="1314450" y="851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3478" y="3054858"/>
              <a:ext cx="1343025" cy="879475"/>
            </a:xfrm>
            <a:custGeom>
              <a:avLst/>
              <a:gdLst/>
              <a:ahLst/>
              <a:cxnLst/>
              <a:rect l="l" t="t" r="r" b="b"/>
              <a:pathLst>
                <a:path w="1343025" h="879475">
                  <a:moveTo>
                    <a:pt x="1342644" y="879347"/>
                  </a:moveTo>
                  <a:lnTo>
                    <a:pt x="1342644" y="0"/>
                  </a:lnTo>
                  <a:lnTo>
                    <a:pt x="0" y="0"/>
                  </a:lnTo>
                  <a:lnTo>
                    <a:pt x="0" y="879347"/>
                  </a:lnTo>
                  <a:lnTo>
                    <a:pt x="14477" y="879347"/>
                  </a:lnTo>
                  <a:lnTo>
                    <a:pt x="14477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1314450" y="28956"/>
                  </a:lnTo>
                  <a:lnTo>
                    <a:pt x="1314450" y="14478"/>
                  </a:lnTo>
                  <a:lnTo>
                    <a:pt x="1328927" y="28956"/>
                  </a:lnTo>
                  <a:lnTo>
                    <a:pt x="1328927" y="879347"/>
                  </a:lnTo>
                  <a:lnTo>
                    <a:pt x="1342644" y="879347"/>
                  </a:lnTo>
                  <a:close/>
                </a:path>
                <a:path w="1343025" h="879475">
                  <a:moveTo>
                    <a:pt x="28194" y="28956"/>
                  </a:moveTo>
                  <a:lnTo>
                    <a:pt x="28194" y="14478"/>
                  </a:lnTo>
                  <a:lnTo>
                    <a:pt x="14477" y="28956"/>
                  </a:lnTo>
                  <a:lnTo>
                    <a:pt x="28194" y="28956"/>
                  </a:lnTo>
                  <a:close/>
                </a:path>
                <a:path w="1343025" h="879475">
                  <a:moveTo>
                    <a:pt x="28194" y="851153"/>
                  </a:moveTo>
                  <a:lnTo>
                    <a:pt x="28194" y="28956"/>
                  </a:lnTo>
                  <a:lnTo>
                    <a:pt x="14477" y="28956"/>
                  </a:lnTo>
                  <a:lnTo>
                    <a:pt x="14477" y="851153"/>
                  </a:lnTo>
                  <a:lnTo>
                    <a:pt x="28194" y="851153"/>
                  </a:lnTo>
                  <a:close/>
                </a:path>
                <a:path w="1343025" h="879475">
                  <a:moveTo>
                    <a:pt x="1328927" y="851153"/>
                  </a:moveTo>
                  <a:lnTo>
                    <a:pt x="14477" y="851153"/>
                  </a:lnTo>
                  <a:lnTo>
                    <a:pt x="28194" y="865631"/>
                  </a:lnTo>
                  <a:lnTo>
                    <a:pt x="28194" y="879347"/>
                  </a:lnTo>
                  <a:lnTo>
                    <a:pt x="1314450" y="879347"/>
                  </a:lnTo>
                  <a:lnTo>
                    <a:pt x="1314450" y="865631"/>
                  </a:lnTo>
                  <a:lnTo>
                    <a:pt x="1328927" y="851153"/>
                  </a:lnTo>
                  <a:close/>
                </a:path>
                <a:path w="1343025" h="879475">
                  <a:moveTo>
                    <a:pt x="28194" y="879347"/>
                  </a:moveTo>
                  <a:lnTo>
                    <a:pt x="28194" y="865631"/>
                  </a:lnTo>
                  <a:lnTo>
                    <a:pt x="14477" y="851153"/>
                  </a:lnTo>
                  <a:lnTo>
                    <a:pt x="14477" y="879347"/>
                  </a:lnTo>
                  <a:lnTo>
                    <a:pt x="28194" y="879347"/>
                  </a:lnTo>
                  <a:close/>
                </a:path>
                <a:path w="1343025" h="879475">
                  <a:moveTo>
                    <a:pt x="1328927" y="28956"/>
                  </a:moveTo>
                  <a:lnTo>
                    <a:pt x="1314450" y="14478"/>
                  </a:lnTo>
                  <a:lnTo>
                    <a:pt x="1314450" y="28956"/>
                  </a:lnTo>
                  <a:lnTo>
                    <a:pt x="1328927" y="28956"/>
                  </a:lnTo>
                  <a:close/>
                </a:path>
                <a:path w="1343025" h="879475">
                  <a:moveTo>
                    <a:pt x="1328927" y="851153"/>
                  </a:moveTo>
                  <a:lnTo>
                    <a:pt x="1328927" y="28956"/>
                  </a:lnTo>
                  <a:lnTo>
                    <a:pt x="1314450" y="28956"/>
                  </a:lnTo>
                  <a:lnTo>
                    <a:pt x="1314450" y="851153"/>
                  </a:lnTo>
                  <a:lnTo>
                    <a:pt x="1328927" y="851153"/>
                  </a:lnTo>
                  <a:close/>
                </a:path>
                <a:path w="1343025" h="879475">
                  <a:moveTo>
                    <a:pt x="1328927" y="879347"/>
                  </a:moveTo>
                  <a:lnTo>
                    <a:pt x="1328927" y="851153"/>
                  </a:lnTo>
                  <a:lnTo>
                    <a:pt x="1314450" y="865631"/>
                  </a:lnTo>
                  <a:lnTo>
                    <a:pt x="1314450" y="879347"/>
                  </a:lnTo>
                  <a:lnTo>
                    <a:pt x="1328927" y="879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79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1.3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探索</a:t>
            </a:r>
            <a:r>
              <a:rPr lang="zh-TW" altLang="en-US" sz="3200" spc="-5" dirty="0"/>
              <a:t>資料集</a:t>
            </a:r>
            <a:endParaRPr sz="3200" dirty="0"/>
          </a:p>
        </p:txBody>
      </p:sp>
      <p:sp>
        <p:nvSpPr>
          <p:cNvPr id="11" name="object 11"/>
          <p:cNvSpPr txBox="1"/>
          <p:nvPr/>
        </p:nvSpPr>
        <p:spPr>
          <a:xfrm>
            <a:off x="3431540" y="2231390"/>
            <a:ext cx="516496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80" dirty="0" smtClean="0">
                <a:latin typeface="Trebuchet MS"/>
                <a:cs typeface="Trebuchet MS"/>
              </a:rPr>
              <a:t>開啟檔案</a:t>
            </a:r>
            <a:r>
              <a:rPr sz="2800" spc="-204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</a:t>
            </a:r>
            <a:r>
              <a:rPr sz="3600" b="1" spc="-204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numeric</a:t>
            </a:r>
            <a:r>
              <a:rPr sz="2800" spc="-204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.arff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0520" y="4980432"/>
            <a:ext cx="900430" cy="551815"/>
            <a:chOff x="350520" y="4980432"/>
            <a:chExt cx="900430" cy="551815"/>
          </a:xfrm>
        </p:grpSpPr>
        <p:sp>
          <p:nvSpPr>
            <p:cNvPr id="13" name="object 13"/>
            <p:cNvSpPr/>
            <p:nvPr/>
          </p:nvSpPr>
          <p:spPr>
            <a:xfrm>
              <a:off x="364236" y="4994148"/>
              <a:ext cx="872490" cy="523875"/>
            </a:xfrm>
            <a:custGeom>
              <a:avLst/>
              <a:gdLst/>
              <a:ahLst/>
              <a:cxnLst/>
              <a:rect l="l" t="t" r="r" b="b"/>
              <a:pathLst>
                <a:path w="872490" h="523875">
                  <a:moveTo>
                    <a:pt x="872490" y="523494"/>
                  </a:moveTo>
                  <a:lnTo>
                    <a:pt x="872490" y="0"/>
                  </a:lnTo>
                  <a:lnTo>
                    <a:pt x="0" y="0"/>
                  </a:lnTo>
                  <a:lnTo>
                    <a:pt x="0" y="523494"/>
                  </a:lnTo>
                  <a:lnTo>
                    <a:pt x="872490" y="523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520" y="4980432"/>
              <a:ext cx="900430" cy="551815"/>
            </a:xfrm>
            <a:custGeom>
              <a:avLst/>
              <a:gdLst/>
              <a:ahLst/>
              <a:cxnLst/>
              <a:rect l="l" t="t" r="r" b="b"/>
              <a:pathLst>
                <a:path w="900430" h="551814">
                  <a:moveTo>
                    <a:pt x="899922" y="551688"/>
                  </a:moveTo>
                  <a:lnTo>
                    <a:pt x="899922" y="0"/>
                  </a:lnTo>
                  <a:lnTo>
                    <a:pt x="0" y="0"/>
                  </a:lnTo>
                  <a:lnTo>
                    <a:pt x="0" y="551688"/>
                  </a:lnTo>
                  <a:lnTo>
                    <a:pt x="13716" y="551688"/>
                  </a:lnTo>
                  <a:lnTo>
                    <a:pt x="13716" y="28193"/>
                  </a:lnTo>
                  <a:lnTo>
                    <a:pt x="28193" y="13715"/>
                  </a:lnTo>
                  <a:lnTo>
                    <a:pt x="28193" y="28193"/>
                  </a:lnTo>
                  <a:lnTo>
                    <a:pt x="871728" y="28193"/>
                  </a:lnTo>
                  <a:lnTo>
                    <a:pt x="871728" y="13715"/>
                  </a:lnTo>
                  <a:lnTo>
                    <a:pt x="886206" y="28193"/>
                  </a:lnTo>
                  <a:lnTo>
                    <a:pt x="886206" y="551688"/>
                  </a:lnTo>
                  <a:lnTo>
                    <a:pt x="899922" y="551688"/>
                  </a:lnTo>
                  <a:close/>
                </a:path>
                <a:path w="900430" h="551814">
                  <a:moveTo>
                    <a:pt x="28193" y="28193"/>
                  </a:moveTo>
                  <a:lnTo>
                    <a:pt x="28193" y="13715"/>
                  </a:lnTo>
                  <a:lnTo>
                    <a:pt x="13716" y="28193"/>
                  </a:lnTo>
                  <a:lnTo>
                    <a:pt x="28193" y="28193"/>
                  </a:lnTo>
                  <a:close/>
                </a:path>
                <a:path w="900430" h="551814">
                  <a:moveTo>
                    <a:pt x="28193" y="522731"/>
                  </a:moveTo>
                  <a:lnTo>
                    <a:pt x="28193" y="28193"/>
                  </a:lnTo>
                  <a:lnTo>
                    <a:pt x="13716" y="28193"/>
                  </a:lnTo>
                  <a:lnTo>
                    <a:pt x="13716" y="522731"/>
                  </a:lnTo>
                  <a:lnTo>
                    <a:pt x="28193" y="522731"/>
                  </a:lnTo>
                  <a:close/>
                </a:path>
                <a:path w="900430" h="551814">
                  <a:moveTo>
                    <a:pt x="886206" y="522731"/>
                  </a:moveTo>
                  <a:lnTo>
                    <a:pt x="13716" y="522731"/>
                  </a:lnTo>
                  <a:lnTo>
                    <a:pt x="28193" y="537209"/>
                  </a:lnTo>
                  <a:lnTo>
                    <a:pt x="28193" y="551688"/>
                  </a:lnTo>
                  <a:lnTo>
                    <a:pt x="871728" y="551688"/>
                  </a:lnTo>
                  <a:lnTo>
                    <a:pt x="871728" y="537209"/>
                  </a:lnTo>
                  <a:lnTo>
                    <a:pt x="886206" y="522731"/>
                  </a:lnTo>
                  <a:close/>
                </a:path>
                <a:path w="900430" h="551814">
                  <a:moveTo>
                    <a:pt x="28193" y="551688"/>
                  </a:moveTo>
                  <a:lnTo>
                    <a:pt x="28193" y="537209"/>
                  </a:lnTo>
                  <a:lnTo>
                    <a:pt x="13716" y="522731"/>
                  </a:lnTo>
                  <a:lnTo>
                    <a:pt x="13716" y="551688"/>
                  </a:lnTo>
                  <a:lnTo>
                    <a:pt x="28193" y="551688"/>
                  </a:lnTo>
                  <a:close/>
                </a:path>
                <a:path w="900430" h="551814">
                  <a:moveTo>
                    <a:pt x="886206" y="28193"/>
                  </a:moveTo>
                  <a:lnTo>
                    <a:pt x="871728" y="13715"/>
                  </a:lnTo>
                  <a:lnTo>
                    <a:pt x="871728" y="28193"/>
                  </a:lnTo>
                  <a:lnTo>
                    <a:pt x="886206" y="28193"/>
                  </a:lnTo>
                  <a:close/>
                </a:path>
                <a:path w="900430" h="551814">
                  <a:moveTo>
                    <a:pt x="886206" y="522731"/>
                  </a:moveTo>
                  <a:lnTo>
                    <a:pt x="886206" y="28193"/>
                  </a:lnTo>
                  <a:lnTo>
                    <a:pt x="871728" y="28193"/>
                  </a:lnTo>
                  <a:lnTo>
                    <a:pt x="871728" y="522731"/>
                  </a:lnTo>
                  <a:lnTo>
                    <a:pt x="886206" y="522731"/>
                  </a:lnTo>
                  <a:close/>
                </a:path>
                <a:path w="900430" h="551814">
                  <a:moveTo>
                    <a:pt x="886206" y="551688"/>
                  </a:moveTo>
                  <a:lnTo>
                    <a:pt x="886206" y="522731"/>
                  </a:lnTo>
                  <a:lnTo>
                    <a:pt x="871728" y="537209"/>
                  </a:lnTo>
                  <a:lnTo>
                    <a:pt x="871728" y="551688"/>
                  </a:lnTo>
                  <a:lnTo>
                    <a:pt x="886206" y="551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5984" y="3904742"/>
            <a:ext cx="12344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20" dirty="0" smtClean="0">
                <a:latin typeface="Trebuchet MS"/>
                <a:cs typeface="Trebuchet MS"/>
              </a:rPr>
              <a:t>屬性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35963" y="4456938"/>
            <a:ext cx="467995" cy="542925"/>
          </a:xfrm>
          <a:custGeom>
            <a:avLst/>
            <a:gdLst/>
            <a:ahLst/>
            <a:cxnLst/>
            <a:rect l="l" t="t" r="r" b="b"/>
            <a:pathLst>
              <a:path w="467994" h="542925">
                <a:moveTo>
                  <a:pt x="430793" y="43028"/>
                </a:moveTo>
                <a:lnTo>
                  <a:pt x="404903" y="51868"/>
                </a:lnTo>
                <a:lnTo>
                  <a:pt x="0" y="524255"/>
                </a:lnTo>
                <a:lnTo>
                  <a:pt x="21336" y="542543"/>
                </a:lnTo>
                <a:lnTo>
                  <a:pt x="425833" y="70629"/>
                </a:lnTo>
                <a:lnTo>
                  <a:pt x="430793" y="43028"/>
                </a:lnTo>
                <a:close/>
              </a:path>
              <a:path w="467994" h="542925">
                <a:moveTo>
                  <a:pt x="467868" y="0"/>
                </a:moveTo>
                <a:lnTo>
                  <a:pt x="351282" y="40385"/>
                </a:lnTo>
                <a:lnTo>
                  <a:pt x="343662" y="42671"/>
                </a:lnTo>
                <a:lnTo>
                  <a:pt x="339852" y="51053"/>
                </a:lnTo>
                <a:lnTo>
                  <a:pt x="342138" y="58673"/>
                </a:lnTo>
                <a:lnTo>
                  <a:pt x="345186" y="66293"/>
                </a:lnTo>
                <a:lnTo>
                  <a:pt x="352806" y="70103"/>
                </a:lnTo>
                <a:lnTo>
                  <a:pt x="360426" y="67055"/>
                </a:lnTo>
                <a:lnTo>
                  <a:pt x="404903" y="51868"/>
                </a:lnTo>
                <a:lnTo>
                  <a:pt x="438912" y="12191"/>
                </a:lnTo>
                <a:lnTo>
                  <a:pt x="460248" y="30479"/>
                </a:lnTo>
                <a:lnTo>
                  <a:pt x="460248" y="41778"/>
                </a:lnTo>
                <a:lnTo>
                  <a:pt x="467868" y="0"/>
                </a:lnTo>
                <a:close/>
              </a:path>
              <a:path w="467994" h="542925">
                <a:moveTo>
                  <a:pt x="460248" y="30479"/>
                </a:moveTo>
                <a:lnTo>
                  <a:pt x="438912" y="12191"/>
                </a:lnTo>
                <a:lnTo>
                  <a:pt x="404903" y="51868"/>
                </a:lnTo>
                <a:lnTo>
                  <a:pt x="430793" y="43028"/>
                </a:lnTo>
                <a:lnTo>
                  <a:pt x="435102" y="19049"/>
                </a:lnTo>
                <a:lnTo>
                  <a:pt x="454152" y="35051"/>
                </a:lnTo>
                <a:lnTo>
                  <a:pt x="454152" y="37591"/>
                </a:lnTo>
                <a:lnTo>
                  <a:pt x="460248" y="30479"/>
                </a:lnTo>
                <a:close/>
              </a:path>
              <a:path w="467994" h="542925">
                <a:moveTo>
                  <a:pt x="460248" y="41778"/>
                </a:moveTo>
                <a:lnTo>
                  <a:pt x="460248" y="30479"/>
                </a:lnTo>
                <a:lnTo>
                  <a:pt x="425833" y="70629"/>
                </a:lnTo>
                <a:lnTo>
                  <a:pt x="417576" y="116585"/>
                </a:lnTo>
                <a:lnTo>
                  <a:pt x="416052" y="124205"/>
                </a:lnTo>
                <a:lnTo>
                  <a:pt x="421386" y="131825"/>
                </a:lnTo>
                <a:lnTo>
                  <a:pt x="429006" y="133349"/>
                </a:lnTo>
                <a:lnTo>
                  <a:pt x="436626" y="134111"/>
                </a:lnTo>
                <a:lnTo>
                  <a:pt x="444246" y="129539"/>
                </a:lnTo>
                <a:lnTo>
                  <a:pt x="460248" y="41778"/>
                </a:lnTo>
                <a:close/>
              </a:path>
              <a:path w="467994" h="542925">
                <a:moveTo>
                  <a:pt x="454152" y="37591"/>
                </a:moveTo>
                <a:lnTo>
                  <a:pt x="454152" y="35051"/>
                </a:lnTo>
                <a:lnTo>
                  <a:pt x="430793" y="43028"/>
                </a:lnTo>
                <a:lnTo>
                  <a:pt x="425833" y="70629"/>
                </a:lnTo>
                <a:lnTo>
                  <a:pt x="454152" y="37591"/>
                </a:lnTo>
                <a:close/>
              </a:path>
              <a:path w="467994" h="542925">
                <a:moveTo>
                  <a:pt x="454152" y="35051"/>
                </a:moveTo>
                <a:lnTo>
                  <a:pt x="435102" y="19049"/>
                </a:lnTo>
                <a:lnTo>
                  <a:pt x="430793" y="43028"/>
                </a:lnTo>
                <a:lnTo>
                  <a:pt x="454152" y="35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27</a:t>
            </a:r>
          </a:p>
        </p:txBody>
      </p:sp>
      <p:sp>
        <p:nvSpPr>
          <p:cNvPr id="18" name="object 15"/>
          <p:cNvSpPr txBox="1"/>
          <p:nvPr/>
        </p:nvSpPr>
        <p:spPr>
          <a:xfrm>
            <a:off x="183261" y="5047777"/>
            <a:ext cx="12344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20" dirty="0" smtClean="0">
                <a:latin typeface="Trebuchet MS"/>
                <a:cs typeface="Trebuchet MS"/>
              </a:rPr>
              <a:t>類別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22" name="object 15"/>
          <p:cNvSpPr txBox="1"/>
          <p:nvPr/>
        </p:nvSpPr>
        <p:spPr>
          <a:xfrm>
            <a:off x="7263653" y="3284849"/>
            <a:ext cx="12344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spc="-120" dirty="0" smtClean="0">
                <a:latin typeface="Trebuchet MS"/>
                <a:cs typeface="Trebuchet MS"/>
              </a:rPr>
              <a:t>屬性值</a:t>
            </a:r>
            <a:endParaRPr lang="en-US" altLang="zh-TW" sz="2400" spc="-120" dirty="0" smtClean="0">
              <a:latin typeface="Trebuchet MS"/>
              <a:cs typeface="Trebuchet MS"/>
            </a:endParaRPr>
          </a:p>
        </p:txBody>
      </p:sp>
      <p:sp>
        <p:nvSpPr>
          <p:cNvPr id="23" name="object 15"/>
          <p:cNvSpPr txBox="1"/>
          <p:nvPr/>
        </p:nvSpPr>
        <p:spPr>
          <a:xfrm>
            <a:off x="8153400" y="4684857"/>
            <a:ext cx="41148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濕度必須介於</a:t>
            </a:r>
            <a:r>
              <a:rPr lang="en-US" altLang="zh-TW" sz="2400" dirty="0" smtClean="0"/>
              <a:t>0-100</a:t>
            </a:r>
            <a:r>
              <a:rPr lang="zh-TW" altLang="en-US" sz="2400" dirty="0" smtClean="0"/>
              <a:t>間</a:t>
            </a:r>
            <a:endParaRPr lang="en-US" altLang="zh-TW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如</a:t>
            </a:r>
            <a:r>
              <a:rPr lang="zh-TW" altLang="en-US" sz="2400" dirty="0"/>
              <a:t>有錯誤資料必須經過資料</a:t>
            </a:r>
            <a:r>
              <a:rPr lang="zh-TW" altLang="en-US" sz="2400" dirty="0" smtClean="0"/>
              <a:t>清洗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Data cleaning, </a:t>
            </a:r>
            <a:r>
              <a:rPr lang="zh-TW" altLang="en-US" sz="2400" dirty="0" smtClean="0"/>
              <a:t>又稱為</a:t>
            </a:r>
            <a:r>
              <a:rPr lang="en-US" altLang="zh-TW" sz="2400" dirty="0" smtClean="0"/>
              <a:t>data </a:t>
            </a:r>
            <a:r>
              <a:rPr lang="en-US" altLang="zh-TW" sz="2400" dirty="0"/>
              <a:t>cleansing 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data </a:t>
            </a:r>
            <a:r>
              <a:rPr lang="en-US" altLang="zh-TW" sz="2400" dirty="0"/>
              <a:t>scrubbing)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208280"/>
            <a:ext cx="5079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資料集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2" y="838200"/>
            <a:ext cx="4480008" cy="492146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33400" y="6019800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由</a:t>
            </a:r>
            <a:r>
              <a:rPr lang="en-US" altLang="zh-TW" sz="2800" dirty="0" err="1" smtClean="0"/>
              <a:t>Weather.numeric.arff</a:t>
            </a:r>
            <a:r>
              <a:rPr lang="zh-TW" altLang="en-US" sz="2800" dirty="0" smtClean="0"/>
              <a:t>檔案的</a:t>
            </a:r>
            <a:r>
              <a:rPr lang="en-US" altLang="zh-TW" sz="2800" dirty="0" smtClean="0"/>
              <a:t>Edit</a:t>
            </a:r>
            <a:r>
              <a:rPr lang="zh-TW" altLang="en-US" sz="2800" dirty="0" smtClean="0"/>
              <a:t>面板可以看到資料都是數值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208280"/>
            <a:ext cx="5079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資料集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3400" y="6019800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</a:t>
            </a:r>
            <a:r>
              <a:rPr lang="en-US" altLang="zh-TW" sz="2800" dirty="0" smtClean="0"/>
              <a:t>Weka</a:t>
            </a:r>
            <a:r>
              <a:rPr lang="zh-TW" altLang="en-US" sz="2800" dirty="0" smtClean="0"/>
              <a:t>為數值資料提供了最大值、最小值、平均數、標準差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7057061" cy="49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9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03097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z="3200" spc="-20" dirty="0"/>
              <a:t>使用</a:t>
            </a:r>
            <a:r>
              <a:rPr lang="en-US" altLang="zh-TW" sz="3200" spc="-20" dirty="0"/>
              <a:t>Weka</a:t>
            </a:r>
            <a:r>
              <a:rPr lang="zh-TW" altLang="en-US" sz="3200" spc="-20" dirty="0"/>
              <a:t>資料探勘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92736" y="1251180"/>
            <a:ext cx="7673975" cy="5505994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71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b="1" spc="-145" dirty="0">
                <a:latin typeface="Trebuchet MS"/>
                <a:cs typeface="Trebuchet MS"/>
              </a:rPr>
              <a:t>何謂</a:t>
            </a:r>
            <a:r>
              <a:rPr sz="2800" b="1" spc="-225" dirty="0" smtClean="0">
                <a:latin typeface="Trebuchet MS"/>
                <a:cs typeface="Trebuchet MS"/>
              </a:rPr>
              <a:t> </a:t>
            </a:r>
            <a:r>
              <a:rPr sz="2800" b="1" spc="-105" dirty="0">
                <a:latin typeface="Trebuchet MS"/>
                <a:cs typeface="Trebuchet MS"/>
              </a:rPr>
              <a:t>Weka?</a:t>
            </a:r>
            <a:endParaRPr sz="2800" dirty="0">
              <a:latin typeface="Trebuchet MS"/>
              <a:cs typeface="Trebuchet MS"/>
            </a:endParaRPr>
          </a:p>
          <a:p>
            <a:pPr marL="555625">
              <a:lnSpc>
                <a:spcPct val="100000"/>
              </a:lnSpc>
              <a:spcBef>
                <a:spcPts val="525"/>
              </a:spcBef>
              <a:tabLst>
                <a:tab pos="907415" algn="l"/>
              </a:tabLst>
            </a:pPr>
            <a:r>
              <a:rPr sz="2400" spc="310" dirty="0">
                <a:latin typeface="Trebuchet MS"/>
                <a:cs typeface="Trebuchet MS"/>
              </a:rPr>
              <a:t>–	</a:t>
            </a:r>
            <a:r>
              <a:rPr lang="zh-TW" altLang="en-US" sz="2400" i="1" spc="310" dirty="0" smtClean="0">
                <a:latin typeface="Trebuchet MS"/>
                <a:cs typeface="Trebuchet MS"/>
              </a:rPr>
              <a:t>一種在紐西蘭發現的鳥類？</a:t>
            </a:r>
            <a:endParaRPr sz="2400" i="1" dirty="0">
              <a:latin typeface="Carlito"/>
              <a:cs typeface="Carlito"/>
            </a:endParaRPr>
          </a:p>
          <a:p>
            <a:pPr marL="494665" indent="-482600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800" b="1" spc="-114" dirty="0" smtClean="0">
                <a:latin typeface="Trebuchet MS"/>
                <a:cs typeface="Trebuchet MS"/>
              </a:rPr>
              <a:t>資料探勘的工作台！</a:t>
            </a:r>
            <a:endParaRPr sz="2800" dirty="0">
              <a:latin typeface="Trebuchet MS"/>
              <a:cs typeface="Trebuchet MS"/>
            </a:endParaRPr>
          </a:p>
          <a:p>
            <a:pPr marL="494665">
              <a:lnSpc>
                <a:spcPct val="100000"/>
              </a:lnSpc>
              <a:spcBef>
                <a:spcPts val="25"/>
              </a:spcBef>
            </a:pPr>
            <a:r>
              <a:rPr lang="zh-TW" altLang="en-US" sz="2400" i="1" spc="-30" dirty="0" smtClean="0">
                <a:latin typeface="Carlito"/>
                <a:cs typeface="Carlito"/>
              </a:rPr>
              <a:t>用</a:t>
            </a:r>
            <a:r>
              <a:rPr lang="zh-TW" altLang="en-US" sz="2400" i="1" spc="-30" dirty="0">
                <a:latin typeface="Carlito"/>
                <a:cs typeface="Carlito"/>
              </a:rPr>
              <a:t>於</a:t>
            </a:r>
            <a:r>
              <a:rPr lang="zh-TW" altLang="en-US" sz="2400" i="1" spc="-30" dirty="0" smtClean="0">
                <a:latin typeface="Carlito"/>
                <a:cs typeface="Carlito"/>
              </a:rPr>
              <a:t>知識分析的懷卡托環境（</a:t>
            </a:r>
            <a:r>
              <a:rPr sz="2400" i="1" spc="-30" dirty="0" smtClean="0">
                <a:solidFill>
                  <a:srgbClr val="FF0000"/>
                </a:solidFill>
                <a:latin typeface="Carlito"/>
                <a:cs typeface="Carlito"/>
              </a:rPr>
              <a:t>W</a:t>
            </a:r>
            <a:r>
              <a:rPr sz="2400" i="1" spc="-30" dirty="0" smtClean="0">
                <a:latin typeface="Carlito"/>
                <a:cs typeface="Carlito"/>
              </a:rPr>
              <a:t>aikato </a:t>
            </a:r>
            <a:r>
              <a:rPr sz="2400" i="1" spc="-1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400" i="1" spc="-10" dirty="0">
                <a:latin typeface="Carlito"/>
                <a:cs typeface="Carlito"/>
              </a:rPr>
              <a:t>nvironment </a:t>
            </a:r>
            <a:r>
              <a:rPr sz="2400" i="1" spc="-15" dirty="0">
                <a:latin typeface="Carlito"/>
                <a:cs typeface="Carlito"/>
              </a:rPr>
              <a:t>for </a:t>
            </a:r>
            <a:r>
              <a:rPr sz="2400" i="1" spc="-5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400" i="1" spc="-5" dirty="0">
                <a:latin typeface="Carlito"/>
                <a:cs typeface="Carlito"/>
              </a:rPr>
              <a:t>nowledge</a:t>
            </a:r>
            <a:r>
              <a:rPr sz="2400" i="1" spc="75" dirty="0">
                <a:latin typeface="Carlito"/>
                <a:cs typeface="Carlito"/>
              </a:rPr>
              <a:t> </a:t>
            </a:r>
            <a:r>
              <a:rPr sz="2400" i="1" dirty="0" smtClean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400" i="1" dirty="0" smtClean="0">
                <a:latin typeface="Carlito"/>
                <a:cs typeface="Carlito"/>
              </a:rPr>
              <a:t>nalysis</a:t>
            </a:r>
            <a:r>
              <a:rPr lang="zh-TW" altLang="en-US" sz="2400" i="1" dirty="0" smtClean="0">
                <a:latin typeface="Carlito"/>
                <a:cs typeface="Carlito"/>
              </a:rPr>
              <a:t>）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 dirty="0">
              <a:latin typeface="Carlito"/>
              <a:cs typeface="Carlito"/>
            </a:endParaRPr>
          </a:p>
          <a:p>
            <a:pPr marL="494665">
              <a:lnSpc>
                <a:spcPct val="100000"/>
              </a:lnSpc>
            </a:pPr>
            <a:r>
              <a:rPr lang="zh-TW" altLang="en-US" sz="2400" b="1" spc="-90" dirty="0" smtClean="0">
                <a:latin typeface="Trebuchet MS"/>
                <a:cs typeface="Trebuchet MS"/>
              </a:rPr>
              <a:t>用於資料探勘任務的機器學習演算法</a:t>
            </a:r>
            <a:endParaRPr sz="2400" dirty="0">
              <a:latin typeface="Trebuchet MS"/>
              <a:cs typeface="Trebuchet MS"/>
            </a:endParaRPr>
          </a:p>
          <a:p>
            <a:pPr marL="1803400" lvl="1" indent="-35242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02764" algn="l"/>
                <a:tab pos="1803400" algn="l"/>
              </a:tabLst>
            </a:pPr>
            <a:r>
              <a:rPr lang="zh-TW" altLang="en-US" sz="2400" spc="-50" dirty="0" smtClean="0">
                <a:latin typeface="Trebuchet MS"/>
                <a:cs typeface="Trebuchet MS"/>
              </a:rPr>
              <a:t>超過</a:t>
            </a:r>
            <a:r>
              <a:rPr sz="2400" spc="-50" dirty="0" smtClean="0">
                <a:latin typeface="Trebuchet MS"/>
                <a:cs typeface="Trebuchet MS"/>
              </a:rPr>
              <a:t>100</a:t>
            </a:r>
            <a:r>
              <a:rPr lang="zh-TW" altLang="en-US" sz="2400" spc="-50" dirty="0" smtClean="0">
                <a:latin typeface="Trebuchet MS"/>
                <a:cs typeface="Trebuchet MS"/>
              </a:rPr>
              <a:t>種的分類</a:t>
            </a:r>
            <a:r>
              <a:rPr lang="en-US" altLang="zh-TW" sz="2400" spc="-50" dirty="0" smtClean="0">
                <a:latin typeface="Trebuchet MS"/>
                <a:cs typeface="Trebuchet MS"/>
              </a:rPr>
              <a:t>(classification)</a:t>
            </a:r>
            <a:r>
              <a:rPr lang="zh-TW" altLang="en-US" sz="2400" spc="-50" dirty="0" smtClean="0">
                <a:latin typeface="Trebuchet MS"/>
                <a:cs typeface="Trebuchet MS"/>
              </a:rPr>
              <a:t>演算法</a:t>
            </a:r>
            <a:r>
              <a:rPr lang="en-US" altLang="zh-TW" sz="2400" spc="-120" dirty="0" smtClean="0">
                <a:latin typeface="Trebuchet MS"/>
                <a:cs typeface="Trebuchet MS"/>
              </a:rPr>
              <a:t>(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會告訴</a:t>
            </a:r>
            <a:r>
              <a:rPr lang="en-US" altLang="zh-TW" sz="2400" spc="-120" dirty="0" smtClean="0">
                <a:latin typeface="Trebuchet MS"/>
                <a:cs typeface="Trebuchet MS"/>
              </a:rPr>
              <a:t>model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這是</a:t>
            </a:r>
            <a:r>
              <a:rPr lang="en-US" altLang="zh-TW" sz="2400" spc="-120" dirty="0" smtClean="0">
                <a:latin typeface="Trebuchet MS"/>
                <a:cs typeface="Trebuchet MS"/>
              </a:rPr>
              <a:t>A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那是</a:t>
            </a:r>
            <a:r>
              <a:rPr lang="en-US" altLang="zh-TW" sz="2400" spc="-120" dirty="0" smtClean="0">
                <a:latin typeface="Trebuchet MS"/>
                <a:cs typeface="Trebuchet MS"/>
              </a:rPr>
              <a:t>B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，然後進行分類</a:t>
            </a:r>
            <a:r>
              <a:rPr lang="en-US" altLang="zh-TW" sz="2400" spc="-12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1939289" lvl="1" indent="-48895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939289" algn="l"/>
                <a:tab pos="1939925" algn="l"/>
              </a:tabLst>
            </a:pPr>
            <a:r>
              <a:rPr sz="2400" spc="-45" dirty="0">
                <a:latin typeface="Trebuchet MS"/>
                <a:cs typeface="Trebuchet MS"/>
              </a:rPr>
              <a:t>75 </a:t>
            </a:r>
            <a:r>
              <a:rPr lang="zh-TW" altLang="en-US" sz="2400" spc="-45" dirty="0" smtClean="0">
                <a:latin typeface="Trebuchet MS"/>
                <a:cs typeface="Trebuchet MS"/>
              </a:rPr>
              <a:t>種的資料預處理演算法</a:t>
            </a:r>
            <a:endParaRPr sz="2400" dirty="0">
              <a:latin typeface="Trebuchet MS"/>
              <a:cs typeface="Trebuchet MS"/>
            </a:endParaRPr>
          </a:p>
          <a:p>
            <a:pPr marL="1939289" lvl="1" indent="-48895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939289" algn="l"/>
                <a:tab pos="1939925" algn="l"/>
              </a:tabLst>
            </a:pPr>
            <a:r>
              <a:rPr sz="2400" spc="-45" dirty="0">
                <a:latin typeface="Trebuchet MS"/>
                <a:cs typeface="Trebuchet MS"/>
              </a:rPr>
              <a:t>25 </a:t>
            </a:r>
            <a:r>
              <a:rPr lang="zh-TW" altLang="en-US" sz="2400" spc="-45" dirty="0" smtClean="0">
                <a:latin typeface="Trebuchet MS"/>
                <a:cs typeface="Trebuchet MS"/>
              </a:rPr>
              <a:t>種幫助特徵選擇的演算法</a:t>
            </a:r>
            <a:endParaRPr sz="2400" dirty="0">
              <a:latin typeface="Trebuchet MS"/>
              <a:cs typeface="Trebuchet MS"/>
            </a:endParaRPr>
          </a:p>
          <a:p>
            <a:pPr marL="1939289" lvl="1" indent="-48895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1939289" algn="l"/>
                <a:tab pos="1939925" algn="l"/>
              </a:tabLst>
            </a:pPr>
            <a:r>
              <a:rPr sz="2400" spc="-45" dirty="0">
                <a:latin typeface="Trebuchet MS"/>
                <a:cs typeface="Trebuchet MS"/>
              </a:rPr>
              <a:t>20 </a:t>
            </a:r>
            <a:r>
              <a:rPr lang="zh-TW" altLang="en-US" sz="2400" spc="-45" dirty="0" smtClean="0">
                <a:latin typeface="Trebuchet MS"/>
                <a:cs typeface="Trebuchet MS"/>
              </a:rPr>
              <a:t>種用來分類</a:t>
            </a:r>
            <a:r>
              <a:rPr lang="zh-TW" altLang="en-US" sz="2400" spc="-45" dirty="0">
                <a:latin typeface="Trebuchet MS"/>
                <a:cs typeface="Trebuchet MS"/>
              </a:rPr>
              <a:t>成群</a:t>
            </a:r>
            <a:r>
              <a:rPr lang="en-US" altLang="zh-TW" sz="2400" spc="-45" dirty="0" smtClean="0">
                <a:latin typeface="Trebuchet MS"/>
                <a:cs typeface="Trebuchet MS"/>
              </a:rPr>
              <a:t>(</a:t>
            </a:r>
            <a:r>
              <a:rPr lang="en-US" altLang="zh-TW" sz="2400" spc="-125" dirty="0" smtClean="0">
                <a:latin typeface="Trebuchet MS"/>
                <a:cs typeface="Trebuchet MS"/>
              </a:rPr>
              <a:t>clustering</a:t>
            </a:r>
            <a:r>
              <a:rPr lang="zh-TW" altLang="en-US" sz="2400" spc="-45" dirty="0" smtClean="0">
                <a:latin typeface="Trebuchet MS"/>
                <a:cs typeface="Trebuchet MS"/>
              </a:rPr>
              <a:t>，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不會告訴你這是</a:t>
            </a:r>
            <a:r>
              <a:rPr lang="en-US" altLang="zh-TW" sz="2400" spc="-125" dirty="0" smtClean="0">
                <a:latin typeface="Trebuchet MS"/>
                <a:cs typeface="Trebuchet MS"/>
              </a:rPr>
              <a:t>A</a:t>
            </a:r>
            <a:r>
              <a:rPr lang="zh-TW" altLang="en-US" sz="2400" spc="-125" dirty="0">
                <a:latin typeface="Trebuchet MS"/>
                <a:cs typeface="Trebuchet MS"/>
              </a:rPr>
              <a:t>那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是</a:t>
            </a:r>
            <a:r>
              <a:rPr lang="en-US" altLang="zh-TW" sz="2400" spc="-125" dirty="0" smtClean="0">
                <a:latin typeface="Trebuchet MS"/>
                <a:cs typeface="Trebuchet MS"/>
              </a:rPr>
              <a:t>B)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並關聯規則的演算法</a:t>
            </a:r>
            <a:r>
              <a:rPr lang="en-US" altLang="zh-TW" sz="2400" spc="-125" dirty="0" smtClean="0">
                <a:latin typeface="Trebuchet MS"/>
                <a:cs typeface="Trebuchet MS"/>
              </a:rPr>
              <a:t>…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等等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" y="5891784"/>
            <a:ext cx="1825486" cy="926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22085" y="6603555"/>
            <a:ext cx="14732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fld id="{81D60167-4931-47E6-BA6A-407CBD079E47}" type="slidenum"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4</a:t>
            </a:fld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152" y="1036320"/>
            <a:ext cx="7239000" cy="5575300"/>
            <a:chOff x="835152" y="1036320"/>
            <a:chExt cx="7239000" cy="5575300"/>
          </a:xfrm>
        </p:grpSpPr>
        <p:sp>
          <p:nvSpPr>
            <p:cNvPr id="3" name="object 3"/>
            <p:cNvSpPr/>
            <p:nvPr/>
          </p:nvSpPr>
          <p:spPr>
            <a:xfrm>
              <a:off x="835152" y="1036320"/>
              <a:ext cx="7238999" cy="5574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2800" y="2227326"/>
              <a:ext cx="2891155" cy="523875"/>
            </a:xfrm>
            <a:custGeom>
              <a:avLst/>
              <a:gdLst/>
              <a:ahLst/>
              <a:cxnLst/>
              <a:rect l="l" t="t" r="r" b="b"/>
              <a:pathLst>
                <a:path w="2891154" h="523875">
                  <a:moveTo>
                    <a:pt x="2891028" y="523493"/>
                  </a:moveTo>
                  <a:lnTo>
                    <a:pt x="2891028" y="0"/>
                  </a:lnTo>
                  <a:lnTo>
                    <a:pt x="0" y="0"/>
                  </a:lnTo>
                  <a:lnTo>
                    <a:pt x="0" y="523493"/>
                  </a:lnTo>
                  <a:lnTo>
                    <a:pt x="2891028" y="523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39084" y="2212847"/>
              <a:ext cx="2919730" cy="551815"/>
            </a:xfrm>
            <a:custGeom>
              <a:avLst/>
              <a:gdLst/>
              <a:ahLst/>
              <a:cxnLst/>
              <a:rect l="l" t="t" r="r" b="b"/>
              <a:pathLst>
                <a:path w="2919729" h="551814">
                  <a:moveTo>
                    <a:pt x="2919222" y="551687"/>
                  </a:moveTo>
                  <a:lnTo>
                    <a:pt x="2919222" y="0"/>
                  </a:lnTo>
                  <a:lnTo>
                    <a:pt x="0" y="0"/>
                  </a:lnTo>
                  <a:lnTo>
                    <a:pt x="0" y="551687"/>
                  </a:lnTo>
                  <a:lnTo>
                    <a:pt x="13715" y="551687"/>
                  </a:lnTo>
                  <a:lnTo>
                    <a:pt x="13715" y="28955"/>
                  </a:lnTo>
                  <a:lnTo>
                    <a:pt x="28193" y="14477"/>
                  </a:lnTo>
                  <a:lnTo>
                    <a:pt x="28193" y="28955"/>
                  </a:lnTo>
                  <a:lnTo>
                    <a:pt x="2890266" y="28955"/>
                  </a:lnTo>
                  <a:lnTo>
                    <a:pt x="2890266" y="14477"/>
                  </a:lnTo>
                  <a:lnTo>
                    <a:pt x="2904743" y="28955"/>
                  </a:lnTo>
                  <a:lnTo>
                    <a:pt x="2904743" y="551687"/>
                  </a:lnTo>
                  <a:lnTo>
                    <a:pt x="2919222" y="551687"/>
                  </a:lnTo>
                  <a:close/>
                </a:path>
                <a:path w="2919729" h="551814">
                  <a:moveTo>
                    <a:pt x="28193" y="28955"/>
                  </a:moveTo>
                  <a:lnTo>
                    <a:pt x="28193" y="14477"/>
                  </a:lnTo>
                  <a:lnTo>
                    <a:pt x="13715" y="28955"/>
                  </a:lnTo>
                  <a:lnTo>
                    <a:pt x="28193" y="28955"/>
                  </a:lnTo>
                  <a:close/>
                </a:path>
                <a:path w="2919729" h="551814">
                  <a:moveTo>
                    <a:pt x="28193" y="523493"/>
                  </a:moveTo>
                  <a:lnTo>
                    <a:pt x="28193" y="28955"/>
                  </a:lnTo>
                  <a:lnTo>
                    <a:pt x="13715" y="28955"/>
                  </a:lnTo>
                  <a:lnTo>
                    <a:pt x="13715" y="523493"/>
                  </a:lnTo>
                  <a:lnTo>
                    <a:pt x="28193" y="523493"/>
                  </a:lnTo>
                  <a:close/>
                </a:path>
                <a:path w="2919729" h="551814">
                  <a:moveTo>
                    <a:pt x="2904743" y="523493"/>
                  </a:moveTo>
                  <a:lnTo>
                    <a:pt x="13715" y="523493"/>
                  </a:lnTo>
                  <a:lnTo>
                    <a:pt x="28193" y="537971"/>
                  </a:lnTo>
                  <a:lnTo>
                    <a:pt x="28193" y="551687"/>
                  </a:lnTo>
                  <a:lnTo>
                    <a:pt x="2890266" y="551687"/>
                  </a:lnTo>
                  <a:lnTo>
                    <a:pt x="2890266" y="537971"/>
                  </a:lnTo>
                  <a:lnTo>
                    <a:pt x="2904743" y="523493"/>
                  </a:lnTo>
                  <a:close/>
                </a:path>
                <a:path w="2919729" h="551814">
                  <a:moveTo>
                    <a:pt x="28193" y="551687"/>
                  </a:moveTo>
                  <a:lnTo>
                    <a:pt x="28193" y="537971"/>
                  </a:lnTo>
                  <a:lnTo>
                    <a:pt x="13715" y="523493"/>
                  </a:lnTo>
                  <a:lnTo>
                    <a:pt x="13715" y="551687"/>
                  </a:lnTo>
                  <a:lnTo>
                    <a:pt x="28193" y="551687"/>
                  </a:lnTo>
                  <a:close/>
                </a:path>
                <a:path w="2919729" h="551814">
                  <a:moveTo>
                    <a:pt x="2904743" y="28955"/>
                  </a:moveTo>
                  <a:lnTo>
                    <a:pt x="2890266" y="14477"/>
                  </a:lnTo>
                  <a:lnTo>
                    <a:pt x="2890266" y="28955"/>
                  </a:lnTo>
                  <a:lnTo>
                    <a:pt x="2904743" y="28955"/>
                  </a:lnTo>
                  <a:close/>
                </a:path>
                <a:path w="2919729" h="551814">
                  <a:moveTo>
                    <a:pt x="2904743" y="523493"/>
                  </a:moveTo>
                  <a:lnTo>
                    <a:pt x="2904743" y="28955"/>
                  </a:lnTo>
                  <a:lnTo>
                    <a:pt x="2890266" y="28955"/>
                  </a:lnTo>
                  <a:lnTo>
                    <a:pt x="2890266" y="523493"/>
                  </a:lnTo>
                  <a:lnTo>
                    <a:pt x="2904743" y="523493"/>
                  </a:lnTo>
                  <a:close/>
                </a:path>
                <a:path w="2919729" h="551814">
                  <a:moveTo>
                    <a:pt x="2904743" y="551687"/>
                  </a:moveTo>
                  <a:lnTo>
                    <a:pt x="2904743" y="523493"/>
                  </a:lnTo>
                  <a:lnTo>
                    <a:pt x="2890266" y="537971"/>
                  </a:lnTo>
                  <a:lnTo>
                    <a:pt x="2890266" y="551687"/>
                  </a:lnTo>
                  <a:lnTo>
                    <a:pt x="2904743" y="551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8340" y="208280"/>
            <a:ext cx="507936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集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-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 實作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52800" y="2227326"/>
            <a:ext cx="2891155" cy="4539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lang="zh-TW" altLang="en-US" sz="2800" spc="-80" dirty="0" smtClean="0">
                <a:latin typeface="Trebuchet MS"/>
                <a:cs typeface="Trebuchet MS"/>
              </a:rPr>
              <a:t>開啟檔案</a:t>
            </a:r>
            <a:r>
              <a:rPr sz="2800" spc="-15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glass.arff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2007870"/>
            <a:ext cx="1148715" cy="490220"/>
          </a:xfrm>
          <a:custGeom>
            <a:avLst/>
            <a:gdLst/>
            <a:ahLst/>
            <a:cxnLst/>
            <a:rect l="l" t="t" r="r" b="b"/>
            <a:pathLst>
              <a:path w="1148714" h="490219">
                <a:moveTo>
                  <a:pt x="140207" y="21335"/>
                </a:moveTo>
                <a:lnTo>
                  <a:pt x="138683" y="12953"/>
                </a:lnTo>
                <a:lnTo>
                  <a:pt x="137921" y="5333"/>
                </a:lnTo>
                <a:lnTo>
                  <a:pt x="130301" y="0"/>
                </a:lnTo>
                <a:lnTo>
                  <a:pt x="122681" y="1523"/>
                </a:lnTo>
                <a:lnTo>
                  <a:pt x="0" y="19049"/>
                </a:lnTo>
                <a:lnTo>
                  <a:pt x="21335" y="46360"/>
                </a:lnTo>
                <a:lnTo>
                  <a:pt x="21335" y="43433"/>
                </a:lnTo>
                <a:lnTo>
                  <a:pt x="32003" y="16763"/>
                </a:lnTo>
                <a:lnTo>
                  <a:pt x="81307" y="36485"/>
                </a:lnTo>
                <a:lnTo>
                  <a:pt x="127253" y="29717"/>
                </a:lnTo>
                <a:lnTo>
                  <a:pt x="134873" y="28193"/>
                </a:lnTo>
                <a:lnTo>
                  <a:pt x="140207" y="21335"/>
                </a:lnTo>
                <a:close/>
              </a:path>
              <a:path w="1148714" h="490219">
                <a:moveTo>
                  <a:pt x="81307" y="36485"/>
                </a:moveTo>
                <a:lnTo>
                  <a:pt x="32003" y="16763"/>
                </a:lnTo>
                <a:lnTo>
                  <a:pt x="21335" y="43433"/>
                </a:lnTo>
                <a:lnTo>
                  <a:pt x="28955" y="46479"/>
                </a:lnTo>
                <a:lnTo>
                  <a:pt x="28955" y="44195"/>
                </a:lnTo>
                <a:lnTo>
                  <a:pt x="38099" y="21335"/>
                </a:lnTo>
                <a:lnTo>
                  <a:pt x="53225" y="40621"/>
                </a:lnTo>
                <a:lnTo>
                  <a:pt x="81307" y="36485"/>
                </a:lnTo>
                <a:close/>
              </a:path>
              <a:path w="1148714" h="490219">
                <a:moveTo>
                  <a:pt x="103631" y="105917"/>
                </a:moveTo>
                <a:lnTo>
                  <a:pt x="99059" y="99059"/>
                </a:lnTo>
                <a:lnTo>
                  <a:pt x="71002" y="63287"/>
                </a:lnTo>
                <a:lnTo>
                  <a:pt x="21335" y="43433"/>
                </a:lnTo>
                <a:lnTo>
                  <a:pt x="21335" y="46360"/>
                </a:lnTo>
                <a:lnTo>
                  <a:pt x="81533" y="123443"/>
                </a:lnTo>
                <a:lnTo>
                  <a:pt x="89915" y="124205"/>
                </a:lnTo>
                <a:lnTo>
                  <a:pt x="96773" y="119633"/>
                </a:lnTo>
                <a:lnTo>
                  <a:pt x="102869" y="114299"/>
                </a:lnTo>
                <a:lnTo>
                  <a:pt x="103631" y="105917"/>
                </a:lnTo>
                <a:close/>
              </a:path>
              <a:path w="1148714" h="490219">
                <a:moveTo>
                  <a:pt x="53225" y="40621"/>
                </a:moveTo>
                <a:lnTo>
                  <a:pt x="38099" y="21335"/>
                </a:lnTo>
                <a:lnTo>
                  <a:pt x="28955" y="44195"/>
                </a:lnTo>
                <a:lnTo>
                  <a:pt x="53225" y="40621"/>
                </a:lnTo>
                <a:close/>
              </a:path>
              <a:path w="1148714" h="490219">
                <a:moveTo>
                  <a:pt x="71002" y="63287"/>
                </a:moveTo>
                <a:lnTo>
                  <a:pt x="53225" y="40621"/>
                </a:lnTo>
                <a:lnTo>
                  <a:pt x="28955" y="44195"/>
                </a:lnTo>
                <a:lnTo>
                  <a:pt x="28955" y="46479"/>
                </a:lnTo>
                <a:lnTo>
                  <a:pt x="71002" y="63287"/>
                </a:lnTo>
                <a:close/>
              </a:path>
              <a:path w="1148714" h="490219">
                <a:moveTo>
                  <a:pt x="1148333" y="463295"/>
                </a:moveTo>
                <a:lnTo>
                  <a:pt x="81307" y="36485"/>
                </a:lnTo>
                <a:lnTo>
                  <a:pt x="53225" y="40621"/>
                </a:lnTo>
                <a:lnTo>
                  <a:pt x="71002" y="63287"/>
                </a:lnTo>
                <a:lnTo>
                  <a:pt x="1138427" y="489965"/>
                </a:lnTo>
                <a:lnTo>
                  <a:pt x="1148333" y="463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340029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208280"/>
            <a:ext cx="5483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集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–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 實作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3400" y="6019800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▲使用</a:t>
            </a:r>
            <a:r>
              <a:rPr lang="en-US" altLang="zh-TW" sz="2800" dirty="0" smtClean="0"/>
              <a:t>Weka</a:t>
            </a:r>
            <a:r>
              <a:rPr lang="zh-TW" altLang="en-US" sz="2800" dirty="0" smtClean="0"/>
              <a:t>開啟檔案</a:t>
            </a:r>
            <a:r>
              <a:rPr lang="en-US" altLang="zh-TW" sz="2800" dirty="0" err="1" smtClean="0"/>
              <a:t>glass.arff</a:t>
            </a:r>
            <a:r>
              <a:rPr lang="zh-TW" altLang="en-US" sz="2800" dirty="0" smtClean="0"/>
              <a:t>後之畫面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3804"/>
          <a:stretch/>
        </p:blipFill>
        <p:spPr>
          <a:xfrm>
            <a:off x="688340" y="741238"/>
            <a:ext cx="6917635" cy="521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7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208280"/>
            <a:ext cx="5636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集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–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 實作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3400" y="6019800"/>
            <a:ext cx="1150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從</a:t>
            </a:r>
            <a:r>
              <a:rPr lang="en-US" altLang="zh-TW" sz="2800" dirty="0" smtClean="0"/>
              <a:t>Type</a:t>
            </a:r>
            <a:r>
              <a:rPr lang="zh-TW" altLang="en-US" sz="2800" dirty="0" smtClean="0"/>
              <a:t>可以看出共有七種玻璃，其中浮法生產是製造玻璃的一種方法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919869"/>
            <a:ext cx="7391400" cy="48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36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208280"/>
            <a:ext cx="5560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集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–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 實作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677400" y="744551"/>
            <a:ext cx="1676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</a:t>
            </a:r>
            <a:r>
              <a:rPr lang="en-US" altLang="zh-TW" sz="2800" dirty="0"/>
              <a:t>.</a:t>
            </a:r>
            <a:r>
              <a:rPr lang="zh-TW" altLang="en-US" sz="2800" dirty="0"/>
              <a:t>折射率</a:t>
            </a:r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鈉</a:t>
            </a:r>
          </a:p>
          <a:p>
            <a:r>
              <a:rPr lang="en-US" altLang="zh-TW" sz="2800" dirty="0"/>
              <a:t>3.</a:t>
            </a:r>
            <a:r>
              <a:rPr lang="zh-TW" altLang="en-US" sz="2800" dirty="0"/>
              <a:t>鎂</a:t>
            </a:r>
          </a:p>
          <a:p>
            <a:r>
              <a:rPr lang="en-US" altLang="zh-TW" sz="2800" dirty="0"/>
              <a:t>4.</a:t>
            </a:r>
            <a:r>
              <a:rPr lang="zh-TW" altLang="en-US" sz="2800" dirty="0"/>
              <a:t>鋁</a:t>
            </a:r>
          </a:p>
          <a:p>
            <a:r>
              <a:rPr lang="en-US" altLang="zh-TW" sz="2800" dirty="0"/>
              <a:t>5.</a:t>
            </a:r>
            <a:r>
              <a:rPr lang="zh-TW" altLang="en-US" sz="2800" dirty="0" smtClean="0"/>
              <a:t>矽</a:t>
            </a:r>
            <a:endParaRPr lang="en-US" altLang="zh-TW" sz="2800" dirty="0" smtClean="0"/>
          </a:p>
          <a:p>
            <a:r>
              <a:rPr lang="en-US" altLang="zh-TW" sz="2800" dirty="0" smtClean="0"/>
              <a:t>6.</a:t>
            </a:r>
            <a:r>
              <a:rPr lang="zh-TW" altLang="en-US" sz="2800" dirty="0" smtClean="0"/>
              <a:t>鉀</a:t>
            </a:r>
          </a:p>
          <a:p>
            <a:r>
              <a:rPr lang="en-US" altLang="zh-TW" sz="2800" dirty="0" smtClean="0"/>
              <a:t>7</a:t>
            </a:r>
            <a:r>
              <a:rPr lang="en-US" altLang="zh-TW" sz="2800" dirty="0"/>
              <a:t>.</a:t>
            </a:r>
            <a:r>
              <a:rPr lang="zh-TW" altLang="en-US" sz="2800" dirty="0"/>
              <a:t>鈣</a:t>
            </a:r>
          </a:p>
          <a:p>
            <a:r>
              <a:rPr lang="en-US" altLang="zh-TW" sz="2800" dirty="0"/>
              <a:t>8.</a:t>
            </a:r>
            <a:r>
              <a:rPr lang="zh-TW" altLang="en-US" sz="2800" dirty="0"/>
              <a:t>鋇</a:t>
            </a:r>
          </a:p>
          <a:p>
            <a:r>
              <a:rPr lang="en-US" altLang="zh-TW" sz="2800" dirty="0"/>
              <a:t>9.</a:t>
            </a:r>
            <a:r>
              <a:rPr lang="zh-TW" altLang="en-US" sz="2800" dirty="0" smtClean="0"/>
              <a:t>鐵</a:t>
            </a:r>
            <a:endParaRPr lang="en-US" altLang="zh-TW" sz="2800" dirty="0" smtClean="0"/>
          </a:p>
          <a:p>
            <a:r>
              <a:rPr lang="en-US" altLang="zh-TW" sz="2800" dirty="0" smtClean="0"/>
              <a:t>10.</a:t>
            </a:r>
            <a:r>
              <a:rPr lang="zh-TW" altLang="en-US" sz="2800" dirty="0"/>
              <a:t>種</a:t>
            </a:r>
            <a:r>
              <a:rPr lang="zh-TW" altLang="en-US" sz="2800" dirty="0" smtClean="0"/>
              <a:t>類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21360"/>
            <a:ext cx="8909500" cy="560324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57200" y="6341406"/>
            <a:ext cx="1150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可以看到屬性有</a:t>
            </a:r>
            <a:r>
              <a:rPr lang="en-US" altLang="zh-TW" sz="2800" dirty="0" smtClean="0"/>
              <a:t>10</a:t>
            </a:r>
            <a:r>
              <a:rPr lang="zh-TW" altLang="en-US" sz="2800" dirty="0" smtClean="0"/>
              <a:t>種。其中矽又名硅，是玻璃</a:t>
            </a:r>
            <a:r>
              <a:rPr lang="zh-TW" altLang="en-US" sz="2800" dirty="0"/>
              <a:t>的主要組成</a:t>
            </a:r>
            <a:r>
              <a:rPr lang="zh-TW" altLang="en-US" sz="2800" dirty="0" smtClean="0"/>
              <a:t>元素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80985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208280"/>
            <a:ext cx="54076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集</a:t>
            </a:r>
            <a:r>
              <a:rPr lang="zh-TW" altLang="en-US" sz="3200" i="1" spc="-5" dirty="0">
                <a:solidFill>
                  <a:srgbClr val="FF0000"/>
                </a:solidFill>
              </a:rPr>
              <a:t>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–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 思考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8523" y="1828800"/>
            <a:ext cx="5056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如</a:t>
            </a:r>
            <a:r>
              <a:rPr lang="en-US" altLang="zh-TW" sz="2800" dirty="0" smtClean="0"/>
              <a:t>:</a:t>
            </a:r>
          </a:p>
          <a:p>
            <a:endParaRPr lang="en-US" altLang="zh-TW" sz="2800" dirty="0" smtClean="0"/>
          </a:p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酒：瓶子折射率</a:t>
            </a:r>
            <a:endParaRPr lang="en-US" altLang="zh-TW" sz="2800" dirty="0" smtClean="0"/>
          </a:p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 西瓜：拍打產生的聲音</a:t>
            </a:r>
            <a:endParaRPr lang="en-US" altLang="zh-TW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658523" y="914400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>
                <a:solidFill>
                  <a:srgbClr val="FF0000"/>
                </a:solidFill>
              </a:rPr>
              <a:t>使用非破壞性的測試來蒐集特徵值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6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208280"/>
            <a:ext cx="716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集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–</a:t>
            </a:r>
            <a:r>
              <a:rPr lang="zh-TW" altLang="en-US" sz="3200" i="1" spc="-5" dirty="0">
                <a:solidFill>
                  <a:srgbClr val="FF0000"/>
                </a:solidFill>
              </a:rPr>
              <a:t>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.</a:t>
            </a:r>
            <a:r>
              <a:rPr lang="en-US" altLang="zh-TW" sz="3200" i="1" spc="-5" dirty="0" err="1" smtClean="0">
                <a:solidFill>
                  <a:srgbClr val="FF0000"/>
                </a:solidFill>
              </a:rPr>
              <a:t>arff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文件格式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57200" y="6341406"/>
            <a:ext cx="1150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</a:t>
            </a:r>
            <a:r>
              <a:rPr lang="en-US" altLang="zh-TW" sz="2800" dirty="0"/>
              <a:t>%</a:t>
            </a:r>
            <a:r>
              <a:rPr lang="zh-TW" altLang="en-US" sz="2800" dirty="0"/>
              <a:t>開頭的行都是說明，這些是關於玻璃數據的</a:t>
            </a:r>
            <a:r>
              <a:rPr lang="zh-TW" altLang="en-US" sz="2800" dirty="0" smtClean="0"/>
              <a:t>說明</a:t>
            </a:r>
            <a:endParaRPr lang="en-US" altLang="zh-TW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712905"/>
            <a:ext cx="5809697" cy="56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8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208280"/>
            <a:ext cx="716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集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–</a:t>
            </a:r>
            <a:r>
              <a:rPr lang="zh-TW" altLang="en-US" sz="3200" i="1" spc="-5" dirty="0">
                <a:solidFill>
                  <a:srgbClr val="FF0000"/>
                </a:solidFill>
              </a:rPr>
              <a:t>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.</a:t>
            </a:r>
            <a:r>
              <a:rPr lang="en-US" altLang="zh-TW" sz="3200" i="1" spc="-5" dirty="0" err="1" smtClean="0">
                <a:solidFill>
                  <a:srgbClr val="FF0000"/>
                </a:solidFill>
              </a:rPr>
              <a:t>arff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文件格式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3400" y="5358134"/>
            <a:ext cx="1150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文件中間部分可以看到剛剛在</a:t>
            </a:r>
            <a:r>
              <a:rPr lang="en-US" altLang="zh-TW" sz="2800" dirty="0" smtClean="0"/>
              <a:t>Weka</a:t>
            </a:r>
            <a:r>
              <a:rPr lang="zh-TW" altLang="en-US" sz="2800" dirty="0" smtClean="0"/>
              <a:t>上看到的屬性</a:t>
            </a:r>
            <a:endParaRPr lang="en-US" altLang="zh-TW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914400"/>
            <a:ext cx="8390476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9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208280"/>
            <a:ext cx="716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5" dirty="0">
                <a:solidFill>
                  <a:srgbClr val="E41815"/>
                </a:solidFill>
                <a:latin typeface="Carlito"/>
                <a:cs typeface="Carlito"/>
              </a:rPr>
              <a:t>Lesson 1.3</a:t>
            </a:r>
            <a:r>
              <a:rPr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:</a:t>
            </a:r>
            <a:r>
              <a:rPr lang="zh-TW" altLang="en-US" sz="3200" b="1" i="1" spc="-5" dirty="0" smtClean="0">
                <a:solidFill>
                  <a:srgbClr val="E41815"/>
                </a:solidFill>
                <a:latin typeface="Carlito"/>
                <a:cs typeface="Carlito"/>
              </a:rPr>
              <a:t> 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探索</a:t>
            </a:r>
            <a:r>
              <a:rPr lang="zh-TW" altLang="en-US" sz="3200" i="1" spc="-5" dirty="0">
                <a:solidFill>
                  <a:srgbClr val="FF0000"/>
                </a:solidFill>
              </a:rPr>
              <a:t>資料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集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–</a:t>
            </a:r>
            <a:r>
              <a:rPr lang="zh-TW" altLang="en-US" sz="3200" i="1" spc="-5" dirty="0">
                <a:solidFill>
                  <a:srgbClr val="FF0000"/>
                </a:solidFill>
              </a:rPr>
              <a:t> </a:t>
            </a:r>
            <a:r>
              <a:rPr lang="en-US" altLang="zh-TW" sz="3200" i="1" spc="-5" dirty="0" smtClean="0">
                <a:solidFill>
                  <a:srgbClr val="FF0000"/>
                </a:solidFill>
              </a:rPr>
              <a:t>.</a:t>
            </a:r>
            <a:r>
              <a:rPr lang="en-US" altLang="zh-TW" sz="3200" i="1" spc="-5" dirty="0" err="1" smtClean="0">
                <a:solidFill>
                  <a:srgbClr val="FF0000"/>
                </a:solidFill>
              </a:rPr>
              <a:t>arff</a:t>
            </a:r>
            <a:r>
              <a:rPr lang="zh-TW" altLang="en-US" sz="3200" i="1" spc="-5" dirty="0" smtClean="0">
                <a:solidFill>
                  <a:srgbClr val="FF0000"/>
                </a:solidFill>
              </a:rPr>
              <a:t>文件格式</a:t>
            </a:r>
            <a:endParaRPr sz="3200" i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0" y="844852"/>
            <a:ext cx="7398799" cy="497691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52399" y="5953711"/>
            <a:ext cx="119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</a:t>
            </a:r>
            <a:r>
              <a:rPr lang="en-US" altLang="zh-TW" sz="2800" dirty="0" smtClean="0"/>
              <a:t>@data</a:t>
            </a:r>
            <a:r>
              <a:rPr lang="zh-TW" altLang="en-US" sz="2800" dirty="0" smtClean="0"/>
              <a:t>後接實例的值，用</a:t>
            </a:r>
            <a:r>
              <a:rPr lang="en-US" altLang="zh-TW" sz="2800" dirty="0"/>
              <a:t>enter</a:t>
            </a:r>
            <a:r>
              <a:rPr lang="zh-TW" altLang="en-US" sz="2800" dirty="0"/>
              <a:t>結尾都是一</a:t>
            </a:r>
            <a:r>
              <a:rPr lang="zh-TW" altLang="en-US" sz="2800" dirty="0" smtClean="0"/>
              <a:t>筆實例，此文件總共</a:t>
            </a:r>
            <a:r>
              <a:rPr lang="en-US" altLang="zh-TW" sz="2800" dirty="0" smtClean="0"/>
              <a:t>214</a:t>
            </a:r>
            <a:r>
              <a:rPr lang="zh-TW" altLang="en-US" sz="2800" dirty="0" smtClean="0"/>
              <a:t>個實例</a:t>
            </a:r>
            <a:endParaRPr lang="en-US" altLang="zh-TW" sz="2800" dirty="0"/>
          </a:p>
        </p:txBody>
      </p:sp>
      <p:sp>
        <p:nvSpPr>
          <p:cNvPr id="9" name="矩形圖說文字 8"/>
          <p:cNvSpPr/>
          <p:nvPr/>
        </p:nvSpPr>
        <p:spPr>
          <a:xfrm>
            <a:off x="8183217" y="914400"/>
            <a:ext cx="3886200" cy="1981199"/>
          </a:xfrm>
          <a:prstGeom prst="wedgeRectCallout">
            <a:avLst>
              <a:gd name="adj1" fmla="val -39777"/>
              <a:gd name="adj2" fmla="val 6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類似資料庫</a:t>
            </a:r>
            <a:endParaRPr lang="en-US" altLang="zh-TW" sz="2400" dirty="0" smtClean="0"/>
          </a:p>
          <a:p>
            <a:r>
              <a:rPr lang="en-US" altLang="zh-TW" sz="2400" dirty="0"/>
              <a:t>@</a:t>
            </a:r>
            <a:r>
              <a:rPr lang="en-US" altLang="zh-TW" sz="2400" dirty="0" err="1" smtClean="0"/>
              <a:t>realtion</a:t>
            </a:r>
            <a:r>
              <a:rPr lang="zh-TW" altLang="en-US" sz="2400" dirty="0" smtClean="0"/>
              <a:t> → 資料庫</a:t>
            </a:r>
            <a:r>
              <a:rPr lang="zh-TW" altLang="en-US" sz="2400" dirty="0"/>
              <a:t>的</a:t>
            </a:r>
            <a:r>
              <a:rPr lang="zh-TW" altLang="en-US" sz="2400" dirty="0" smtClean="0"/>
              <a:t>名稱</a:t>
            </a:r>
            <a:endParaRPr lang="en-US" altLang="zh-TW" sz="2400" dirty="0" smtClean="0"/>
          </a:p>
          <a:p>
            <a:r>
              <a:rPr lang="en-US" altLang="zh-TW" sz="2400" dirty="0" smtClean="0"/>
              <a:t>@attribute</a:t>
            </a:r>
            <a:r>
              <a:rPr lang="zh-TW" altLang="en-US" sz="2400" dirty="0" smtClean="0"/>
              <a:t> → 屬性</a:t>
            </a:r>
            <a:endParaRPr lang="en-US" altLang="zh-TW" sz="2400" dirty="0" smtClean="0"/>
          </a:p>
          <a:p>
            <a:r>
              <a:rPr lang="en-US" altLang="zh-TW" sz="2400" dirty="0" smtClean="0"/>
              <a:t>@</a:t>
            </a:r>
            <a:r>
              <a:rPr lang="en-US" altLang="zh-TW" sz="2400" dirty="0"/>
              <a:t>data</a:t>
            </a:r>
            <a:r>
              <a:rPr lang="zh-TW" altLang="en-US" sz="2400" dirty="0" smtClean="0"/>
              <a:t>之後 → 資料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882742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79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1.3: </a:t>
            </a:r>
            <a:r>
              <a:rPr lang="zh-TW" altLang="en-US" sz="3200" spc="-5" dirty="0" smtClean="0"/>
              <a:t>探索資料集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710110" y="1432347"/>
            <a:ext cx="6698615" cy="517513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lang="zh-TW" altLang="en-US" sz="2800" spc="-155" dirty="0" smtClean="0">
                <a:latin typeface="Trebuchet MS"/>
                <a:cs typeface="Trebuchet MS"/>
              </a:rPr>
              <a:t>分類問題</a:t>
            </a:r>
            <a:endParaRPr sz="2800" dirty="0" smtClean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sz="2800" i="1" spc="-40" dirty="0" err="1" smtClean="0">
                <a:latin typeface="Carlito"/>
                <a:cs typeface="Carlito"/>
              </a:rPr>
              <a:t>weather.nominal</a:t>
            </a:r>
            <a:r>
              <a:rPr sz="2800" spc="-40" dirty="0" smtClean="0">
                <a:latin typeface="Trebuchet MS"/>
                <a:cs typeface="Trebuchet MS"/>
              </a:rPr>
              <a:t>,</a:t>
            </a:r>
            <a:r>
              <a:rPr sz="2800" spc="-229" dirty="0" smtClean="0">
                <a:latin typeface="Trebuchet MS"/>
                <a:cs typeface="Trebuchet MS"/>
              </a:rPr>
              <a:t> </a:t>
            </a:r>
            <a:r>
              <a:rPr sz="2800" i="1" spc="-20" dirty="0" err="1" smtClean="0">
                <a:latin typeface="Carlito"/>
                <a:cs typeface="Carlito"/>
              </a:rPr>
              <a:t>weather.numeric</a:t>
            </a:r>
            <a:endParaRPr sz="2800" dirty="0" smtClean="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90" dirty="0" smtClean="0">
                <a:latin typeface="Trebuchet MS"/>
                <a:cs typeface="Trebuchet MS"/>
              </a:rPr>
              <a:t>非數值</a:t>
            </a:r>
            <a:r>
              <a:rPr sz="2800" spc="-90" dirty="0" smtClean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vs </a:t>
            </a:r>
            <a:r>
              <a:rPr lang="zh-TW" altLang="en-US" sz="2800" spc="-75" dirty="0" smtClean="0">
                <a:latin typeface="Trebuchet MS"/>
                <a:cs typeface="Trebuchet MS"/>
              </a:rPr>
              <a:t>數值的屬性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spc="-130" dirty="0">
                <a:latin typeface="Trebuchet MS"/>
                <a:cs typeface="Trebuchet MS"/>
              </a:rPr>
              <a:t>ARFF </a:t>
            </a:r>
            <a:r>
              <a:rPr lang="zh-TW" altLang="en-US" sz="2800" spc="-170" dirty="0" smtClean="0">
                <a:latin typeface="Trebuchet MS"/>
                <a:cs typeface="Trebuchet MS"/>
              </a:rPr>
              <a:t>檔案格式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i="1" spc="-5" dirty="0" err="1">
                <a:latin typeface="Carlito"/>
                <a:cs typeface="Carlito"/>
              </a:rPr>
              <a:t>glass.arff</a:t>
            </a:r>
            <a:r>
              <a:rPr sz="2800" i="1" spc="-20" dirty="0">
                <a:latin typeface="Carlito"/>
                <a:cs typeface="Carlito"/>
              </a:rPr>
              <a:t> </a:t>
            </a:r>
            <a:r>
              <a:rPr lang="zh-TW" altLang="en-US" sz="2800" i="1" spc="-20" dirty="0" smtClean="0">
                <a:latin typeface="Carlito"/>
                <a:cs typeface="Carlito"/>
              </a:rPr>
              <a:t> 資料集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20" dirty="0" smtClean="0">
                <a:latin typeface="Trebuchet MS"/>
                <a:cs typeface="Trebuchet MS"/>
              </a:rPr>
              <a:t>屬性的衛生檢查</a:t>
            </a:r>
            <a:r>
              <a:rPr lang="en-US" altLang="zh-TW" sz="2800" spc="-140" dirty="0" smtClean="0">
                <a:latin typeface="Trebuchet MS"/>
                <a:cs typeface="Trebuchet MS"/>
              </a:rPr>
              <a:t>(</a:t>
            </a:r>
            <a:r>
              <a:rPr lang="zh-TW" altLang="en-US" sz="2800" spc="-140" dirty="0" smtClean="0">
                <a:latin typeface="Trebuchet MS"/>
                <a:cs typeface="Trebuchet MS"/>
              </a:rPr>
              <a:t>檢查資料是否乾淨</a:t>
            </a:r>
            <a:r>
              <a:rPr lang="en-US" altLang="zh-TW" sz="2800" spc="-140" dirty="0" smtClean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Wingdings"/>
              <a:buChar char=""/>
            </a:pPr>
            <a:endParaRPr sz="3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"/>
            </a:pPr>
            <a:endParaRPr sz="3350" dirty="0">
              <a:latin typeface="Trebuchet MS"/>
              <a:cs typeface="Trebuchet MS"/>
            </a:endParaRPr>
          </a:p>
          <a:p>
            <a:pPr marL="516890">
              <a:lnSpc>
                <a:spcPct val="100000"/>
              </a:lnSpc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805180" lvl="1" indent="-28892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805815" algn="l"/>
                <a:tab pos="248539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11.1	</a:t>
            </a:r>
            <a:r>
              <a:rPr sz="2400" i="1" dirty="0">
                <a:latin typeface="Carlito"/>
                <a:cs typeface="Carlito"/>
              </a:rPr>
              <a:t>Preparing the</a:t>
            </a:r>
            <a:r>
              <a:rPr sz="2400" i="1" spc="-20" dirty="0">
                <a:latin typeface="Carlito"/>
                <a:cs typeface="Carlito"/>
              </a:rPr>
              <a:t> </a:t>
            </a:r>
            <a:r>
              <a:rPr sz="2400" i="1" spc="-10" dirty="0">
                <a:latin typeface="Carlito"/>
                <a:cs typeface="Carlito"/>
              </a:rPr>
              <a:t>data</a:t>
            </a:r>
            <a:endParaRPr sz="2400" dirty="0">
              <a:latin typeface="Carlito"/>
              <a:cs typeface="Carlito"/>
            </a:endParaRPr>
          </a:p>
          <a:p>
            <a:pPr marL="2485390">
              <a:lnSpc>
                <a:spcPct val="100000"/>
              </a:lnSpc>
            </a:pPr>
            <a:r>
              <a:rPr sz="2400" i="1" dirty="0">
                <a:latin typeface="Carlito"/>
                <a:cs typeface="Carlito"/>
              </a:rPr>
              <a:t>Loading the </a:t>
            </a:r>
            <a:r>
              <a:rPr sz="2400" i="1" spc="-10" dirty="0">
                <a:latin typeface="Carlito"/>
                <a:cs typeface="Carlito"/>
              </a:rPr>
              <a:t>data </a:t>
            </a:r>
            <a:r>
              <a:rPr sz="2400" i="1" spc="-15" dirty="0">
                <a:latin typeface="Carlito"/>
                <a:cs typeface="Carlito"/>
              </a:rPr>
              <a:t>into </a:t>
            </a:r>
            <a:r>
              <a:rPr sz="2400" i="1" dirty="0">
                <a:latin typeface="Carlito"/>
                <a:cs typeface="Carlito"/>
              </a:rPr>
              <a:t>the</a:t>
            </a:r>
            <a:r>
              <a:rPr sz="2400" i="1" spc="-65" dirty="0">
                <a:latin typeface="Carlito"/>
                <a:cs typeface="Carlito"/>
              </a:rPr>
              <a:t> </a:t>
            </a:r>
            <a:r>
              <a:rPr sz="2400" i="1" spc="-5" dirty="0">
                <a:latin typeface="Carlito"/>
                <a:cs typeface="Carlito"/>
              </a:rPr>
              <a:t>Explorer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415" y="6568693"/>
            <a:ext cx="16764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29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1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4</a:t>
            </a: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0" dirty="0" smtClean="0">
                <a:latin typeface="Carlito"/>
                <a:cs typeface="Carlito"/>
              </a:rPr>
              <a:t>創建分類</a:t>
            </a:r>
            <a:r>
              <a:rPr lang="zh-TW" altLang="en-US" sz="2000" i="1" spc="-10" dirty="0">
                <a:latin typeface="Carlito"/>
                <a:cs typeface="Carlito"/>
              </a:rPr>
              <a:t>器</a:t>
            </a:r>
            <a:endParaRPr sz="2000" dirty="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  <a:spcBef>
                <a:spcPts val="158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作者：</a:t>
            </a:r>
            <a:r>
              <a:rPr sz="2300" spc="-75" dirty="0" smtClean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  <a:spcBef>
                <a:spcPts val="5"/>
              </a:spcBef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2" y="1866392"/>
            <a:ext cx="55623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0" dirty="0" smtClean="0"/>
              <a:t>使用</a:t>
            </a:r>
            <a:r>
              <a:rPr spc="-65" dirty="0" smtClean="0"/>
              <a:t>Weka</a:t>
            </a:r>
            <a:r>
              <a:rPr lang="zh-TW" altLang="en-US" spc="-65" dirty="0" smtClean="0"/>
              <a:t>進行資料探勘</a:t>
            </a:r>
            <a:endParaRPr spc="-65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22085" y="6603555"/>
            <a:ext cx="14732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fld id="{81D60167-4931-47E6-BA6A-407CBD079E47}" type="slidenum"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5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03097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z="3200" spc="-20" dirty="0"/>
              <a:t>使用</a:t>
            </a:r>
            <a:r>
              <a:rPr lang="en-US" altLang="zh-TW" sz="3200" spc="-20" dirty="0"/>
              <a:t>Weka</a:t>
            </a:r>
            <a:r>
              <a:rPr lang="zh-TW" altLang="en-US" sz="3200" spc="-20" dirty="0"/>
              <a:t>資料探勘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09928" y="1222291"/>
            <a:ext cx="6186170" cy="4351832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5"/>
              </a:spcBef>
            </a:pPr>
            <a:r>
              <a:rPr lang="zh-TW" altLang="en-US" sz="2400" b="1" spc="-85" dirty="0" smtClean="0">
                <a:latin typeface="Trebuchet MS"/>
                <a:cs typeface="Trebuchet MS"/>
              </a:rPr>
              <a:t>你將學到什麼呢</a:t>
            </a:r>
            <a:r>
              <a:rPr sz="2400" b="1" spc="-105" dirty="0" smtClean="0">
                <a:latin typeface="Trebuchet MS"/>
                <a:cs typeface="Trebuchet MS"/>
              </a:rPr>
              <a:t>?</a:t>
            </a:r>
            <a:endParaRPr sz="24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138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90" dirty="0">
                <a:latin typeface="Trebuchet MS"/>
                <a:cs typeface="Trebuchet MS"/>
              </a:rPr>
              <a:t>載</a:t>
            </a:r>
            <a:r>
              <a:rPr lang="zh-TW" altLang="en-US" sz="2000" spc="-90" dirty="0" smtClean="0">
                <a:latin typeface="Trebuchet MS"/>
                <a:cs typeface="Trebuchet MS"/>
              </a:rPr>
              <a:t>入資料到</a:t>
            </a:r>
            <a:r>
              <a:rPr sz="2000" spc="-85" dirty="0" smtClean="0">
                <a:latin typeface="Trebuchet MS"/>
                <a:cs typeface="Trebuchet MS"/>
              </a:rPr>
              <a:t>Weka</a:t>
            </a:r>
            <a:r>
              <a:rPr lang="zh-TW" altLang="en-US" sz="2000" spc="-85" dirty="0" smtClean="0">
                <a:latin typeface="Trebuchet MS"/>
                <a:cs typeface="Trebuchet MS"/>
              </a:rPr>
              <a:t>並進行查看</a:t>
            </a:r>
            <a:endParaRPr sz="20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50" dirty="0" smtClean="0">
                <a:latin typeface="Trebuchet MS"/>
                <a:cs typeface="Trebuchet MS"/>
              </a:rPr>
              <a:t>使用過濾器來預處理資料</a:t>
            </a:r>
            <a:endParaRPr sz="20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95" dirty="0" smtClean="0">
                <a:latin typeface="Trebuchet MS"/>
                <a:cs typeface="Trebuchet MS"/>
              </a:rPr>
              <a:t>使用互動的視覺呈現來探索資料</a:t>
            </a:r>
            <a:endParaRPr sz="20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75" dirty="0" smtClean="0">
                <a:latin typeface="Trebuchet MS"/>
                <a:cs typeface="Trebuchet MS"/>
              </a:rPr>
              <a:t>應用分類</a:t>
            </a:r>
            <a:r>
              <a:rPr lang="en-US" altLang="zh-TW" sz="2000" spc="-75" dirty="0" smtClean="0">
                <a:latin typeface="Trebuchet MS"/>
                <a:cs typeface="Trebuchet MS"/>
              </a:rPr>
              <a:t>(</a:t>
            </a:r>
            <a:r>
              <a:rPr lang="en-US" altLang="zh-TW" sz="2000" spc="-100" dirty="0">
                <a:latin typeface="Trebuchet MS"/>
                <a:cs typeface="Trebuchet MS"/>
              </a:rPr>
              <a:t>classification</a:t>
            </a:r>
            <a:r>
              <a:rPr lang="en-US" altLang="zh-TW" sz="2000" spc="-75" dirty="0" smtClean="0">
                <a:latin typeface="Trebuchet MS"/>
                <a:cs typeface="Trebuchet MS"/>
              </a:rPr>
              <a:t>)</a:t>
            </a:r>
            <a:r>
              <a:rPr lang="zh-TW" altLang="en-US" sz="2000" spc="-75" dirty="0" smtClean="0">
                <a:latin typeface="Trebuchet MS"/>
                <a:cs typeface="Trebuchet MS"/>
              </a:rPr>
              <a:t>演算法</a:t>
            </a:r>
            <a:endParaRPr sz="2000" dirty="0" smtClean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95" dirty="0">
                <a:latin typeface="Trebuchet MS"/>
                <a:cs typeface="Trebuchet MS"/>
              </a:rPr>
              <a:t>理解</a:t>
            </a:r>
            <a:r>
              <a:rPr lang="zh-TW" altLang="en-US" sz="2000" spc="-95" dirty="0" smtClean="0">
                <a:latin typeface="Trebuchet MS"/>
                <a:cs typeface="Trebuchet MS"/>
              </a:rPr>
              <a:t>輸出結果</a:t>
            </a:r>
            <a:endParaRPr sz="2000" dirty="0" smtClean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75" dirty="0" smtClean="0">
                <a:latin typeface="Trebuchet MS"/>
                <a:cs typeface="Trebuchet MS"/>
              </a:rPr>
              <a:t>了解評估的方式以及他們的意涵</a:t>
            </a:r>
            <a:endParaRPr sz="20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75" dirty="0" smtClean="0">
                <a:latin typeface="Trebuchet MS"/>
                <a:cs typeface="Trebuchet MS"/>
              </a:rPr>
              <a:t>了解模型</a:t>
            </a:r>
            <a:r>
              <a:rPr lang="zh-TW" altLang="en-US" sz="2000" spc="-75" dirty="0">
                <a:latin typeface="Trebuchet MS"/>
                <a:cs typeface="Trebuchet MS"/>
              </a:rPr>
              <a:t>的</a:t>
            </a:r>
            <a:r>
              <a:rPr lang="zh-TW" altLang="en-US" sz="2000" spc="-75" dirty="0" smtClean="0">
                <a:latin typeface="Trebuchet MS"/>
                <a:cs typeface="Trebuchet MS"/>
              </a:rPr>
              <a:t>各種表現</a:t>
            </a:r>
            <a:endParaRPr sz="2000" dirty="0" smtClean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105" dirty="0" smtClean="0">
                <a:latin typeface="Trebuchet MS"/>
                <a:cs typeface="Trebuchet MS"/>
              </a:rPr>
              <a:t>解釋受歡迎的機器學習演算法如何運行</a:t>
            </a:r>
            <a:endParaRPr sz="2000" dirty="0" smtClean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000" spc="-75" dirty="0">
                <a:latin typeface="Trebuchet MS"/>
                <a:cs typeface="Trebuchet MS"/>
              </a:rPr>
              <a:t>認知</a:t>
            </a:r>
            <a:r>
              <a:rPr lang="zh-TW" altLang="en-US" sz="2000" spc="-75" dirty="0" smtClean="0">
                <a:latin typeface="Trebuchet MS"/>
                <a:cs typeface="Trebuchet MS"/>
              </a:rPr>
              <a:t>資料探勘常有的潛在問題</a:t>
            </a:r>
            <a:endParaRPr sz="2000" dirty="0" smtClean="0">
              <a:latin typeface="Trebuchet MS"/>
              <a:cs typeface="Trebuchet MS"/>
            </a:endParaRPr>
          </a:p>
          <a:p>
            <a:pPr marL="927100">
              <a:lnSpc>
                <a:spcPts val="2590"/>
              </a:lnSpc>
              <a:spcBef>
                <a:spcPts val="1065"/>
              </a:spcBef>
            </a:pPr>
            <a:r>
              <a:rPr lang="zh-TW" altLang="en-US" sz="2400" b="1" spc="-105" dirty="0" smtClean="0">
                <a:latin typeface="Trebuchet MS"/>
                <a:cs typeface="Trebuchet MS"/>
              </a:rPr>
              <a:t>在你自己的資料上使用</a:t>
            </a:r>
            <a:r>
              <a:rPr sz="2400" b="1" spc="-125" dirty="0" smtClean="0">
                <a:latin typeface="Trebuchet MS"/>
                <a:cs typeface="Trebuchet MS"/>
              </a:rPr>
              <a:t>Weka</a:t>
            </a:r>
            <a:endParaRPr sz="2400" dirty="0">
              <a:latin typeface="Trebuchet MS"/>
              <a:cs typeface="Trebuchet MS"/>
            </a:endParaRPr>
          </a:p>
          <a:p>
            <a:pPr marL="927100">
              <a:lnSpc>
                <a:spcPts val="2590"/>
              </a:lnSpc>
            </a:pPr>
            <a:r>
              <a:rPr sz="2400" b="1" spc="-60" dirty="0">
                <a:latin typeface="Trebuchet MS"/>
                <a:cs typeface="Trebuchet MS"/>
              </a:rPr>
              <a:t>… </a:t>
            </a:r>
            <a:r>
              <a:rPr lang="zh-TW" altLang="en-US" sz="2400" b="1" spc="-60" dirty="0" smtClean="0">
                <a:latin typeface="Trebuchet MS"/>
                <a:cs typeface="Trebuchet MS"/>
              </a:rPr>
              <a:t>然後了解你正在做什麼吧</a:t>
            </a:r>
            <a:r>
              <a:rPr lang="zh-TW" altLang="en-US" sz="2400" b="1" spc="-100" dirty="0">
                <a:latin typeface="Trebuchet MS"/>
                <a:cs typeface="Trebuchet MS"/>
              </a:rPr>
              <a:t>！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4365"/>
            <a:ext cx="52216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一個分類器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60398" y="1510283"/>
            <a:ext cx="4420870" cy="4364355"/>
            <a:chOff x="1660398" y="1510283"/>
            <a:chExt cx="4420870" cy="4364355"/>
          </a:xfrm>
        </p:grpSpPr>
        <p:sp>
          <p:nvSpPr>
            <p:cNvPr id="4" name="object 4"/>
            <p:cNvSpPr/>
            <p:nvPr/>
          </p:nvSpPr>
          <p:spPr>
            <a:xfrm>
              <a:off x="5013198" y="1588769"/>
              <a:ext cx="1068070" cy="4285615"/>
            </a:xfrm>
            <a:custGeom>
              <a:avLst/>
              <a:gdLst/>
              <a:ahLst/>
              <a:cxnLst/>
              <a:rect l="l" t="t" r="r" b="b"/>
              <a:pathLst>
                <a:path w="1068070" h="4285615">
                  <a:moveTo>
                    <a:pt x="1008126" y="454914"/>
                  </a:moveTo>
                  <a:lnTo>
                    <a:pt x="884682" y="425958"/>
                  </a:lnTo>
                  <a:lnTo>
                    <a:pt x="853440" y="418338"/>
                  </a:lnTo>
                  <a:lnTo>
                    <a:pt x="822960" y="409956"/>
                  </a:lnTo>
                  <a:lnTo>
                    <a:pt x="792480" y="402336"/>
                  </a:lnTo>
                  <a:lnTo>
                    <a:pt x="700278" y="374904"/>
                  </a:lnTo>
                  <a:lnTo>
                    <a:pt x="638556" y="353568"/>
                  </a:lnTo>
                  <a:lnTo>
                    <a:pt x="576834" y="329946"/>
                  </a:lnTo>
                  <a:lnTo>
                    <a:pt x="515874" y="304038"/>
                  </a:lnTo>
                  <a:lnTo>
                    <a:pt x="485394" y="288798"/>
                  </a:lnTo>
                  <a:lnTo>
                    <a:pt x="454152" y="273558"/>
                  </a:lnTo>
                  <a:lnTo>
                    <a:pt x="423672" y="257556"/>
                  </a:lnTo>
                  <a:lnTo>
                    <a:pt x="393192" y="240792"/>
                  </a:lnTo>
                  <a:lnTo>
                    <a:pt x="361950" y="222504"/>
                  </a:lnTo>
                  <a:lnTo>
                    <a:pt x="331470" y="204978"/>
                  </a:lnTo>
                  <a:lnTo>
                    <a:pt x="300228" y="185928"/>
                  </a:lnTo>
                  <a:lnTo>
                    <a:pt x="239268" y="146304"/>
                  </a:lnTo>
                  <a:lnTo>
                    <a:pt x="208026" y="126492"/>
                  </a:lnTo>
                  <a:lnTo>
                    <a:pt x="176784" y="105918"/>
                  </a:lnTo>
                  <a:lnTo>
                    <a:pt x="146304" y="85344"/>
                  </a:lnTo>
                  <a:lnTo>
                    <a:pt x="22860" y="0"/>
                  </a:lnTo>
                  <a:lnTo>
                    <a:pt x="6096" y="23622"/>
                  </a:lnTo>
                  <a:lnTo>
                    <a:pt x="67818" y="66294"/>
                  </a:lnTo>
                  <a:lnTo>
                    <a:pt x="130302" y="108966"/>
                  </a:lnTo>
                  <a:lnTo>
                    <a:pt x="161544" y="129540"/>
                  </a:lnTo>
                  <a:lnTo>
                    <a:pt x="192024" y="150114"/>
                  </a:lnTo>
                  <a:lnTo>
                    <a:pt x="285750" y="210312"/>
                  </a:lnTo>
                  <a:lnTo>
                    <a:pt x="347472" y="247650"/>
                  </a:lnTo>
                  <a:lnTo>
                    <a:pt x="409956" y="282702"/>
                  </a:lnTo>
                  <a:lnTo>
                    <a:pt x="472440" y="314706"/>
                  </a:lnTo>
                  <a:lnTo>
                    <a:pt x="534924" y="343662"/>
                  </a:lnTo>
                  <a:lnTo>
                    <a:pt x="597408" y="368808"/>
                  </a:lnTo>
                  <a:lnTo>
                    <a:pt x="659892" y="391668"/>
                  </a:lnTo>
                  <a:lnTo>
                    <a:pt x="722376" y="411480"/>
                  </a:lnTo>
                  <a:lnTo>
                    <a:pt x="784098" y="429768"/>
                  </a:lnTo>
                  <a:lnTo>
                    <a:pt x="939546" y="468630"/>
                  </a:lnTo>
                  <a:lnTo>
                    <a:pt x="1002030" y="483108"/>
                  </a:lnTo>
                  <a:lnTo>
                    <a:pt x="1008126" y="454914"/>
                  </a:lnTo>
                  <a:close/>
                </a:path>
                <a:path w="1068070" h="4285615">
                  <a:moveTo>
                    <a:pt x="1012698" y="1294638"/>
                  </a:moveTo>
                  <a:lnTo>
                    <a:pt x="981456" y="1276350"/>
                  </a:lnTo>
                  <a:lnTo>
                    <a:pt x="950976" y="1256538"/>
                  </a:lnTo>
                  <a:lnTo>
                    <a:pt x="919734" y="1237488"/>
                  </a:lnTo>
                  <a:lnTo>
                    <a:pt x="858012" y="1197102"/>
                  </a:lnTo>
                  <a:lnTo>
                    <a:pt x="827532" y="1175766"/>
                  </a:lnTo>
                  <a:lnTo>
                    <a:pt x="797052" y="1153668"/>
                  </a:lnTo>
                  <a:lnTo>
                    <a:pt x="781812" y="1142238"/>
                  </a:lnTo>
                  <a:lnTo>
                    <a:pt x="765810" y="1130808"/>
                  </a:lnTo>
                  <a:lnTo>
                    <a:pt x="720090" y="1094232"/>
                  </a:lnTo>
                  <a:lnTo>
                    <a:pt x="643128" y="1025652"/>
                  </a:lnTo>
                  <a:lnTo>
                    <a:pt x="612648" y="995172"/>
                  </a:lnTo>
                  <a:lnTo>
                    <a:pt x="582168" y="963168"/>
                  </a:lnTo>
                  <a:lnTo>
                    <a:pt x="566928" y="945642"/>
                  </a:lnTo>
                  <a:lnTo>
                    <a:pt x="551688" y="928878"/>
                  </a:lnTo>
                  <a:lnTo>
                    <a:pt x="521208" y="892302"/>
                  </a:lnTo>
                  <a:lnTo>
                    <a:pt x="489966" y="852678"/>
                  </a:lnTo>
                  <a:lnTo>
                    <a:pt x="459486" y="811530"/>
                  </a:lnTo>
                  <a:lnTo>
                    <a:pt x="397764" y="723138"/>
                  </a:lnTo>
                  <a:lnTo>
                    <a:pt x="336042" y="627126"/>
                  </a:lnTo>
                  <a:lnTo>
                    <a:pt x="274320" y="525018"/>
                  </a:lnTo>
                  <a:lnTo>
                    <a:pt x="212598" y="418338"/>
                  </a:lnTo>
                  <a:lnTo>
                    <a:pt x="181356" y="363474"/>
                  </a:lnTo>
                  <a:lnTo>
                    <a:pt x="89154" y="195072"/>
                  </a:lnTo>
                  <a:lnTo>
                    <a:pt x="26670" y="81534"/>
                  </a:lnTo>
                  <a:lnTo>
                    <a:pt x="125730" y="321564"/>
                  </a:lnTo>
                  <a:lnTo>
                    <a:pt x="187452" y="432816"/>
                  </a:lnTo>
                  <a:lnTo>
                    <a:pt x="218694" y="486918"/>
                  </a:lnTo>
                  <a:lnTo>
                    <a:pt x="249936" y="539496"/>
                  </a:lnTo>
                  <a:lnTo>
                    <a:pt x="280416" y="591312"/>
                  </a:lnTo>
                  <a:lnTo>
                    <a:pt x="311658" y="642366"/>
                  </a:lnTo>
                  <a:lnTo>
                    <a:pt x="342900" y="691134"/>
                  </a:lnTo>
                  <a:lnTo>
                    <a:pt x="374142" y="738378"/>
                  </a:lnTo>
                  <a:lnTo>
                    <a:pt x="405384" y="784860"/>
                  </a:lnTo>
                  <a:lnTo>
                    <a:pt x="435864" y="828294"/>
                  </a:lnTo>
                  <a:lnTo>
                    <a:pt x="467106" y="870204"/>
                  </a:lnTo>
                  <a:lnTo>
                    <a:pt x="498348" y="909828"/>
                  </a:lnTo>
                  <a:lnTo>
                    <a:pt x="529590" y="947166"/>
                  </a:lnTo>
                  <a:lnTo>
                    <a:pt x="545592" y="964692"/>
                  </a:lnTo>
                  <a:lnTo>
                    <a:pt x="560832" y="982218"/>
                  </a:lnTo>
                  <a:lnTo>
                    <a:pt x="592074" y="1014984"/>
                  </a:lnTo>
                  <a:lnTo>
                    <a:pt x="623316" y="1046226"/>
                  </a:lnTo>
                  <a:lnTo>
                    <a:pt x="639318" y="1060704"/>
                  </a:lnTo>
                  <a:lnTo>
                    <a:pt x="654558" y="1075182"/>
                  </a:lnTo>
                  <a:lnTo>
                    <a:pt x="670560" y="1088898"/>
                  </a:lnTo>
                  <a:lnTo>
                    <a:pt x="685800" y="1102614"/>
                  </a:lnTo>
                  <a:lnTo>
                    <a:pt x="701802" y="1115568"/>
                  </a:lnTo>
                  <a:lnTo>
                    <a:pt x="717042" y="1128522"/>
                  </a:lnTo>
                  <a:lnTo>
                    <a:pt x="748284" y="1153668"/>
                  </a:lnTo>
                  <a:lnTo>
                    <a:pt x="764286" y="1165098"/>
                  </a:lnTo>
                  <a:lnTo>
                    <a:pt x="779526" y="1176528"/>
                  </a:lnTo>
                  <a:lnTo>
                    <a:pt x="810768" y="1199388"/>
                  </a:lnTo>
                  <a:lnTo>
                    <a:pt x="873252" y="1241298"/>
                  </a:lnTo>
                  <a:lnTo>
                    <a:pt x="935736" y="1280922"/>
                  </a:lnTo>
                  <a:lnTo>
                    <a:pt x="997458" y="1319022"/>
                  </a:lnTo>
                  <a:lnTo>
                    <a:pt x="1012698" y="1294638"/>
                  </a:lnTo>
                  <a:close/>
                </a:path>
                <a:path w="1068070" h="4285615">
                  <a:moveTo>
                    <a:pt x="1014984" y="2058924"/>
                  </a:moveTo>
                  <a:lnTo>
                    <a:pt x="983742" y="2029206"/>
                  </a:lnTo>
                  <a:lnTo>
                    <a:pt x="922020" y="1969008"/>
                  </a:lnTo>
                  <a:lnTo>
                    <a:pt x="891540" y="1937766"/>
                  </a:lnTo>
                  <a:lnTo>
                    <a:pt x="876300" y="1921764"/>
                  </a:lnTo>
                  <a:lnTo>
                    <a:pt x="860298" y="1905762"/>
                  </a:lnTo>
                  <a:lnTo>
                    <a:pt x="845058" y="1888998"/>
                  </a:lnTo>
                  <a:lnTo>
                    <a:pt x="829818" y="1872996"/>
                  </a:lnTo>
                  <a:lnTo>
                    <a:pt x="768096" y="1802130"/>
                  </a:lnTo>
                  <a:lnTo>
                    <a:pt x="707136" y="1724406"/>
                  </a:lnTo>
                  <a:lnTo>
                    <a:pt x="675894" y="1681734"/>
                  </a:lnTo>
                  <a:lnTo>
                    <a:pt x="645414" y="1637538"/>
                  </a:lnTo>
                  <a:lnTo>
                    <a:pt x="614934" y="1589532"/>
                  </a:lnTo>
                  <a:lnTo>
                    <a:pt x="599694" y="1564386"/>
                  </a:lnTo>
                  <a:lnTo>
                    <a:pt x="583692" y="1539240"/>
                  </a:lnTo>
                  <a:lnTo>
                    <a:pt x="553212" y="1485138"/>
                  </a:lnTo>
                  <a:lnTo>
                    <a:pt x="506730" y="1397508"/>
                  </a:lnTo>
                  <a:lnTo>
                    <a:pt x="476250" y="1335024"/>
                  </a:lnTo>
                  <a:lnTo>
                    <a:pt x="461010" y="1302258"/>
                  </a:lnTo>
                  <a:lnTo>
                    <a:pt x="445008" y="1268730"/>
                  </a:lnTo>
                  <a:lnTo>
                    <a:pt x="399288" y="1163574"/>
                  </a:lnTo>
                  <a:lnTo>
                    <a:pt x="368046" y="1089660"/>
                  </a:lnTo>
                  <a:lnTo>
                    <a:pt x="337566" y="1013460"/>
                  </a:lnTo>
                  <a:lnTo>
                    <a:pt x="306324" y="934212"/>
                  </a:lnTo>
                  <a:lnTo>
                    <a:pt x="275082" y="853440"/>
                  </a:lnTo>
                  <a:lnTo>
                    <a:pt x="213360" y="686562"/>
                  </a:lnTo>
                  <a:lnTo>
                    <a:pt x="151638" y="514350"/>
                  </a:lnTo>
                  <a:lnTo>
                    <a:pt x="120396" y="425958"/>
                  </a:lnTo>
                  <a:lnTo>
                    <a:pt x="28194" y="159258"/>
                  </a:lnTo>
                  <a:lnTo>
                    <a:pt x="762" y="169164"/>
                  </a:lnTo>
                  <a:lnTo>
                    <a:pt x="62484" y="347472"/>
                  </a:lnTo>
                  <a:lnTo>
                    <a:pt x="93726" y="435864"/>
                  </a:lnTo>
                  <a:lnTo>
                    <a:pt x="124968" y="523494"/>
                  </a:lnTo>
                  <a:lnTo>
                    <a:pt x="155448" y="610362"/>
                  </a:lnTo>
                  <a:lnTo>
                    <a:pt x="186690" y="696468"/>
                  </a:lnTo>
                  <a:lnTo>
                    <a:pt x="248412" y="863346"/>
                  </a:lnTo>
                  <a:lnTo>
                    <a:pt x="279654" y="944880"/>
                  </a:lnTo>
                  <a:lnTo>
                    <a:pt x="341376" y="1100328"/>
                  </a:lnTo>
                  <a:lnTo>
                    <a:pt x="372618" y="1174242"/>
                  </a:lnTo>
                  <a:lnTo>
                    <a:pt x="403860" y="1245870"/>
                  </a:lnTo>
                  <a:lnTo>
                    <a:pt x="435102" y="1313688"/>
                  </a:lnTo>
                  <a:lnTo>
                    <a:pt x="450342" y="1347216"/>
                  </a:lnTo>
                  <a:lnTo>
                    <a:pt x="465582" y="1379220"/>
                  </a:lnTo>
                  <a:lnTo>
                    <a:pt x="481584" y="1410462"/>
                  </a:lnTo>
                  <a:lnTo>
                    <a:pt x="496824" y="1440942"/>
                  </a:lnTo>
                  <a:lnTo>
                    <a:pt x="512826" y="1469898"/>
                  </a:lnTo>
                  <a:lnTo>
                    <a:pt x="528066" y="1498854"/>
                  </a:lnTo>
                  <a:lnTo>
                    <a:pt x="543306" y="1526286"/>
                  </a:lnTo>
                  <a:lnTo>
                    <a:pt x="559308" y="1552956"/>
                  </a:lnTo>
                  <a:lnTo>
                    <a:pt x="574548" y="1579626"/>
                  </a:lnTo>
                  <a:lnTo>
                    <a:pt x="605790" y="1629156"/>
                  </a:lnTo>
                  <a:lnTo>
                    <a:pt x="637032" y="1675638"/>
                  </a:lnTo>
                  <a:lnTo>
                    <a:pt x="668274" y="1719834"/>
                  </a:lnTo>
                  <a:lnTo>
                    <a:pt x="699516" y="1761744"/>
                  </a:lnTo>
                  <a:lnTo>
                    <a:pt x="745998" y="1820418"/>
                  </a:lnTo>
                  <a:lnTo>
                    <a:pt x="762000" y="1838706"/>
                  </a:lnTo>
                  <a:lnTo>
                    <a:pt x="777240" y="1856994"/>
                  </a:lnTo>
                  <a:lnTo>
                    <a:pt x="793242" y="1874520"/>
                  </a:lnTo>
                  <a:lnTo>
                    <a:pt x="808482" y="1892046"/>
                  </a:lnTo>
                  <a:lnTo>
                    <a:pt x="824484" y="1908810"/>
                  </a:lnTo>
                  <a:lnTo>
                    <a:pt x="839724" y="1925574"/>
                  </a:lnTo>
                  <a:lnTo>
                    <a:pt x="855726" y="1941576"/>
                  </a:lnTo>
                  <a:lnTo>
                    <a:pt x="870966" y="1957578"/>
                  </a:lnTo>
                  <a:lnTo>
                    <a:pt x="932688" y="2019300"/>
                  </a:lnTo>
                  <a:lnTo>
                    <a:pt x="963930" y="2049780"/>
                  </a:lnTo>
                  <a:lnTo>
                    <a:pt x="995172" y="2079498"/>
                  </a:lnTo>
                  <a:lnTo>
                    <a:pt x="1014984" y="2058924"/>
                  </a:lnTo>
                  <a:close/>
                </a:path>
                <a:path w="1068070" h="4285615">
                  <a:moveTo>
                    <a:pt x="1067562" y="2823210"/>
                  </a:moveTo>
                  <a:lnTo>
                    <a:pt x="1007364" y="2758440"/>
                  </a:lnTo>
                  <a:lnTo>
                    <a:pt x="947166" y="2692146"/>
                  </a:lnTo>
                  <a:lnTo>
                    <a:pt x="931926" y="2674620"/>
                  </a:lnTo>
                  <a:lnTo>
                    <a:pt x="917448" y="2657094"/>
                  </a:lnTo>
                  <a:lnTo>
                    <a:pt x="886968" y="2622042"/>
                  </a:lnTo>
                  <a:lnTo>
                    <a:pt x="872490" y="2602992"/>
                  </a:lnTo>
                  <a:lnTo>
                    <a:pt x="857250" y="2584704"/>
                  </a:lnTo>
                  <a:lnTo>
                    <a:pt x="842010" y="2564892"/>
                  </a:lnTo>
                  <a:lnTo>
                    <a:pt x="827532" y="2545080"/>
                  </a:lnTo>
                  <a:lnTo>
                    <a:pt x="812292" y="2525268"/>
                  </a:lnTo>
                  <a:lnTo>
                    <a:pt x="797052" y="2504694"/>
                  </a:lnTo>
                  <a:lnTo>
                    <a:pt x="781812" y="2483358"/>
                  </a:lnTo>
                  <a:lnTo>
                    <a:pt x="767334" y="2461260"/>
                  </a:lnTo>
                  <a:lnTo>
                    <a:pt x="736854" y="2415540"/>
                  </a:lnTo>
                  <a:lnTo>
                    <a:pt x="691896" y="2341626"/>
                  </a:lnTo>
                  <a:lnTo>
                    <a:pt x="646938" y="2260854"/>
                  </a:lnTo>
                  <a:lnTo>
                    <a:pt x="617220" y="2202942"/>
                  </a:lnTo>
                  <a:lnTo>
                    <a:pt x="586740" y="2140458"/>
                  </a:lnTo>
                  <a:lnTo>
                    <a:pt x="572262" y="2107692"/>
                  </a:lnTo>
                  <a:lnTo>
                    <a:pt x="557022" y="2074164"/>
                  </a:lnTo>
                  <a:lnTo>
                    <a:pt x="541782" y="2039874"/>
                  </a:lnTo>
                  <a:lnTo>
                    <a:pt x="526542" y="2004822"/>
                  </a:lnTo>
                  <a:lnTo>
                    <a:pt x="512064" y="1968246"/>
                  </a:lnTo>
                  <a:lnTo>
                    <a:pt x="481584" y="1893570"/>
                  </a:lnTo>
                  <a:lnTo>
                    <a:pt x="466344" y="1854708"/>
                  </a:lnTo>
                  <a:lnTo>
                    <a:pt x="406146" y="1692402"/>
                  </a:lnTo>
                  <a:lnTo>
                    <a:pt x="375666" y="1607058"/>
                  </a:lnTo>
                  <a:lnTo>
                    <a:pt x="345948" y="1520190"/>
                  </a:lnTo>
                  <a:lnTo>
                    <a:pt x="315468" y="1430274"/>
                  </a:lnTo>
                  <a:lnTo>
                    <a:pt x="255270" y="1246632"/>
                  </a:lnTo>
                  <a:lnTo>
                    <a:pt x="224790" y="1152906"/>
                  </a:lnTo>
                  <a:lnTo>
                    <a:pt x="195072" y="1057656"/>
                  </a:lnTo>
                  <a:lnTo>
                    <a:pt x="164592" y="962406"/>
                  </a:lnTo>
                  <a:lnTo>
                    <a:pt x="152285" y="923010"/>
                  </a:lnTo>
                  <a:lnTo>
                    <a:pt x="121158" y="772668"/>
                  </a:lnTo>
                  <a:lnTo>
                    <a:pt x="90678" y="620268"/>
                  </a:lnTo>
                  <a:lnTo>
                    <a:pt x="28194" y="313944"/>
                  </a:lnTo>
                  <a:lnTo>
                    <a:pt x="762" y="319278"/>
                  </a:lnTo>
                  <a:lnTo>
                    <a:pt x="15278" y="392595"/>
                  </a:lnTo>
                  <a:lnTo>
                    <a:pt x="0" y="395478"/>
                  </a:lnTo>
                  <a:lnTo>
                    <a:pt x="62484" y="758952"/>
                  </a:lnTo>
                  <a:lnTo>
                    <a:pt x="92964" y="939546"/>
                  </a:lnTo>
                  <a:lnTo>
                    <a:pt x="124206" y="1118616"/>
                  </a:lnTo>
                  <a:lnTo>
                    <a:pt x="155448" y="1296162"/>
                  </a:lnTo>
                  <a:lnTo>
                    <a:pt x="185928" y="1471422"/>
                  </a:lnTo>
                  <a:lnTo>
                    <a:pt x="201930" y="1557528"/>
                  </a:lnTo>
                  <a:lnTo>
                    <a:pt x="217170" y="1643634"/>
                  </a:lnTo>
                  <a:lnTo>
                    <a:pt x="247650" y="1812036"/>
                  </a:lnTo>
                  <a:lnTo>
                    <a:pt x="263652" y="1895094"/>
                  </a:lnTo>
                  <a:lnTo>
                    <a:pt x="278892" y="1977390"/>
                  </a:lnTo>
                  <a:lnTo>
                    <a:pt x="294132" y="2058162"/>
                  </a:lnTo>
                  <a:lnTo>
                    <a:pt x="310134" y="2138172"/>
                  </a:lnTo>
                  <a:lnTo>
                    <a:pt x="340614" y="2294382"/>
                  </a:lnTo>
                  <a:lnTo>
                    <a:pt x="356616" y="2370582"/>
                  </a:lnTo>
                  <a:lnTo>
                    <a:pt x="371856" y="2445258"/>
                  </a:lnTo>
                  <a:lnTo>
                    <a:pt x="387096" y="2518410"/>
                  </a:lnTo>
                  <a:lnTo>
                    <a:pt x="403098" y="2590038"/>
                  </a:lnTo>
                  <a:lnTo>
                    <a:pt x="418338" y="2660904"/>
                  </a:lnTo>
                  <a:lnTo>
                    <a:pt x="433578" y="2729484"/>
                  </a:lnTo>
                  <a:lnTo>
                    <a:pt x="449580" y="2796540"/>
                  </a:lnTo>
                  <a:lnTo>
                    <a:pt x="464820" y="2862072"/>
                  </a:lnTo>
                  <a:lnTo>
                    <a:pt x="480060" y="2925318"/>
                  </a:lnTo>
                  <a:lnTo>
                    <a:pt x="496062" y="2987040"/>
                  </a:lnTo>
                  <a:lnTo>
                    <a:pt x="511302" y="3047238"/>
                  </a:lnTo>
                  <a:lnTo>
                    <a:pt x="526542" y="3105150"/>
                  </a:lnTo>
                  <a:lnTo>
                    <a:pt x="573024" y="3268980"/>
                  </a:lnTo>
                  <a:lnTo>
                    <a:pt x="589026" y="3320034"/>
                  </a:lnTo>
                  <a:lnTo>
                    <a:pt x="604266" y="3369564"/>
                  </a:lnTo>
                  <a:lnTo>
                    <a:pt x="635508" y="3464814"/>
                  </a:lnTo>
                  <a:lnTo>
                    <a:pt x="650748" y="3510534"/>
                  </a:lnTo>
                  <a:lnTo>
                    <a:pt x="681990" y="3597402"/>
                  </a:lnTo>
                  <a:lnTo>
                    <a:pt x="697230" y="3639312"/>
                  </a:lnTo>
                  <a:lnTo>
                    <a:pt x="713232" y="3679698"/>
                  </a:lnTo>
                  <a:lnTo>
                    <a:pt x="728472" y="3719322"/>
                  </a:lnTo>
                  <a:lnTo>
                    <a:pt x="759714" y="3795522"/>
                  </a:lnTo>
                  <a:lnTo>
                    <a:pt x="774954" y="3832098"/>
                  </a:lnTo>
                  <a:lnTo>
                    <a:pt x="790956" y="3867912"/>
                  </a:lnTo>
                  <a:lnTo>
                    <a:pt x="806196" y="3902964"/>
                  </a:lnTo>
                  <a:lnTo>
                    <a:pt x="837438" y="3971544"/>
                  </a:lnTo>
                  <a:lnTo>
                    <a:pt x="867918" y="4037076"/>
                  </a:lnTo>
                  <a:lnTo>
                    <a:pt x="899160" y="4101084"/>
                  </a:lnTo>
                  <a:lnTo>
                    <a:pt x="930402" y="4163568"/>
                  </a:lnTo>
                  <a:lnTo>
                    <a:pt x="961644" y="4224528"/>
                  </a:lnTo>
                  <a:lnTo>
                    <a:pt x="992124" y="4285488"/>
                  </a:lnTo>
                  <a:lnTo>
                    <a:pt x="1018032" y="4272534"/>
                  </a:lnTo>
                  <a:lnTo>
                    <a:pt x="955548" y="4150614"/>
                  </a:lnTo>
                  <a:lnTo>
                    <a:pt x="925068" y="4088130"/>
                  </a:lnTo>
                  <a:lnTo>
                    <a:pt x="893826" y="4024884"/>
                  </a:lnTo>
                  <a:lnTo>
                    <a:pt x="863346" y="3959352"/>
                  </a:lnTo>
                  <a:lnTo>
                    <a:pt x="832104" y="3891534"/>
                  </a:lnTo>
                  <a:lnTo>
                    <a:pt x="801624" y="3821430"/>
                  </a:lnTo>
                  <a:lnTo>
                    <a:pt x="786384" y="3784854"/>
                  </a:lnTo>
                  <a:lnTo>
                    <a:pt x="770382" y="3747516"/>
                  </a:lnTo>
                  <a:lnTo>
                    <a:pt x="755142" y="3709416"/>
                  </a:lnTo>
                  <a:lnTo>
                    <a:pt x="708660" y="3587496"/>
                  </a:lnTo>
                  <a:lnTo>
                    <a:pt x="693420" y="3544824"/>
                  </a:lnTo>
                  <a:lnTo>
                    <a:pt x="678180" y="3501390"/>
                  </a:lnTo>
                  <a:lnTo>
                    <a:pt x="662940" y="3455670"/>
                  </a:lnTo>
                  <a:lnTo>
                    <a:pt x="646938" y="3409188"/>
                  </a:lnTo>
                  <a:lnTo>
                    <a:pt x="631698" y="3361182"/>
                  </a:lnTo>
                  <a:lnTo>
                    <a:pt x="616458" y="3311652"/>
                  </a:lnTo>
                  <a:lnTo>
                    <a:pt x="600456" y="3260598"/>
                  </a:lnTo>
                  <a:lnTo>
                    <a:pt x="585216" y="3208020"/>
                  </a:lnTo>
                  <a:lnTo>
                    <a:pt x="569976" y="3153918"/>
                  </a:lnTo>
                  <a:lnTo>
                    <a:pt x="554736" y="3097530"/>
                  </a:lnTo>
                  <a:lnTo>
                    <a:pt x="538734" y="3039618"/>
                  </a:lnTo>
                  <a:lnTo>
                    <a:pt x="523494" y="2980182"/>
                  </a:lnTo>
                  <a:lnTo>
                    <a:pt x="508254" y="2918460"/>
                  </a:lnTo>
                  <a:lnTo>
                    <a:pt x="477012" y="2789682"/>
                  </a:lnTo>
                  <a:lnTo>
                    <a:pt x="461772" y="2723388"/>
                  </a:lnTo>
                  <a:lnTo>
                    <a:pt x="446532" y="2654046"/>
                  </a:lnTo>
                  <a:lnTo>
                    <a:pt x="430530" y="2583942"/>
                  </a:lnTo>
                  <a:lnTo>
                    <a:pt x="415290" y="2512314"/>
                  </a:lnTo>
                  <a:lnTo>
                    <a:pt x="400050" y="2439162"/>
                  </a:lnTo>
                  <a:lnTo>
                    <a:pt x="384048" y="2364486"/>
                  </a:lnTo>
                  <a:lnTo>
                    <a:pt x="353568" y="2211324"/>
                  </a:lnTo>
                  <a:lnTo>
                    <a:pt x="338328" y="2132838"/>
                  </a:lnTo>
                  <a:lnTo>
                    <a:pt x="322326" y="2052828"/>
                  </a:lnTo>
                  <a:lnTo>
                    <a:pt x="307086" y="1972056"/>
                  </a:lnTo>
                  <a:lnTo>
                    <a:pt x="291846" y="1889760"/>
                  </a:lnTo>
                  <a:lnTo>
                    <a:pt x="275844" y="1806702"/>
                  </a:lnTo>
                  <a:lnTo>
                    <a:pt x="245364" y="1638300"/>
                  </a:lnTo>
                  <a:lnTo>
                    <a:pt x="229362" y="1552956"/>
                  </a:lnTo>
                  <a:lnTo>
                    <a:pt x="214122" y="1466088"/>
                  </a:lnTo>
                  <a:lnTo>
                    <a:pt x="182880" y="1291590"/>
                  </a:lnTo>
                  <a:lnTo>
                    <a:pt x="152400" y="1114044"/>
                  </a:lnTo>
                  <a:lnTo>
                    <a:pt x="121158" y="934974"/>
                  </a:lnTo>
                  <a:lnTo>
                    <a:pt x="115493" y="901458"/>
                  </a:lnTo>
                  <a:lnTo>
                    <a:pt x="123990" y="928649"/>
                  </a:lnTo>
                  <a:lnTo>
                    <a:pt x="124206" y="929640"/>
                  </a:lnTo>
                  <a:lnTo>
                    <a:pt x="155448" y="1078992"/>
                  </a:lnTo>
                  <a:lnTo>
                    <a:pt x="185928" y="1226820"/>
                  </a:lnTo>
                  <a:lnTo>
                    <a:pt x="217170" y="1371600"/>
                  </a:lnTo>
                  <a:lnTo>
                    <a:pt x="232410" y="1443228"/>
                  </a:lnTo>
                  <a:lnTo>
                    <a:pt x="248412" y="1514094"/>
                  </a:lnTo>
                  <a:lnTo>
                    <a:pt x="278892" y="1653540"/>
                  </a:lnTo>
                  <a:lnTo>
                    <a:pt x="294894" y="1721358"/>
                  </a:lnTo>
                  <a:lnTo>
                    <a:pt x="310134" y="1789176"/>
                  </a:lnTo>
                  <a:lnTo>
                    <a:pt x="325374" y="1855470"/>
                  </a:lnTo>
                  <a:lnTo>
                    <a:pt x="341376" y="1921002"/>
                  </a:lnTo>
                  <a:lnTo>
                    <a:pt x="371856" y="2048256"/>
                  </a:lnTo>
                  <a:lnTo>
                    <a:pt x="387858" y="2109978"/>
                  </a:lnTo>
                  <a:lnTo>
                    <a:pt x="418338" y="2229612"/>
                  </a:lnTo>
                  <a:lnTo>
                    <a:pt x="434340" y="2287524"/>
                  </a:lnTo>
                  <a:lnTo>
                    <a:pt x="464820" y="2399538"/>
                  </a:lnTo>
                  <a:lnTo>
                    <a:pt x="480822" y="2452878"/>
                  </a:lnTo>
                  <a:lnTo>
                    <a:pt x="496062" y="2505456"/>
                  </a:lnTo>
                  <a:lnTo>
                    <a:pt x="511302" y="2555748"/>
                  </a:lnTo>
                  <a:lnTo>
                    <a:pt x="557784" y="2698242"/>
                  </a:lnTo>
                  <a:lnTo>
                    <a:pt x="573786" y="2742438"/>
                  </a:lnTo>
                  <a:lnTo>
                    <a:pt x="589026" y="2785872"/>
                  </a:lnTo>
                  <a:lnTo>
                    <a:pt x="604266" y="2827782"/>
                  </a:lnTo>
                  <a:lnTo>
                    <a:pt x="635508" y="2908554"/>
                  </a:lnTo>
                  <a:lnTo>
                    <a:pt x="651510" y="2946654"/>
                  </a:lnTo>
                  <a:lnTo>
                    <a:pt x="666750" y="2983992"/>
                  </a:lnTo>
                  <a:lnTo>
                    <a:pt x="681990" y="3020568"/>
                  </a:lnTo>
                  <a:lnTo>
                    <a:pt x="697992" y="3055620"/>
                  </a:lnTo>
                  <a:lnTo>
                    <a:pt x="713232" y="3089910"/>
                  </a:lnTo>
                  <a:lnTo>
                    <a:pt x="759714" y="3187446"/>
                  </a:lnTo>
                  <a:lnTo>
                    <a:pt x="837438" y="3336036"/>
                  </a:lnTo>
                  <a:lnTo>
                    <a:pt x="868680" y="3390900"/>
                  </a:lnTo>
                  <a:lnTo>
                    <a:pt x="930402" y="3497580"/>
                  </a:lnTo>
                  <a:lnTo>
                    <a:pt x="961644" y="3549396"/>
                  </a:lnTo>
                  <a:lnTo>
                    <a:pt x="992886" y="3600450"/>
                  </a:lnTo>
                  <a:lnTo>
                    <a:pt x="1017270" y="3585972"/>
                  </a:lnTo>
                  <a:lnTo>
                    <a:pt x="986028" y="3534918"/>
                  </a:lnTo>
                  <a:lnTo>
                    <a:pt x="955548" y="3483102"/>
                  </a:lnTo>
                  <a:lnTo>
                    <a:pt x="924306" y="3430524"/>
                  </a:lnTo>
                  <a:lnTo>
                    <a:pt x="862584" y="3322320"/>
                  </a:lnTo>
                  <a:lnTo>
                    <a:pt x="832104" y="3265170"/>
                  </a:lnTo>
                  <a:lnTo>
                    <a:pt x="800862" y="3205734"/>
                  </a:lnTo>
                  <a:lnTo>
                    <a:pt x="770382" y="3143250"/>
                  </a:lnTo>
                  <a:lnTo>
                    <a:pt x="739140" y="3077718"/>
                  </a:lnTo>
                  <a:lnTo>
                    <a:pt x="708660" y="3009138"/>
                  </a:lnTo>
                  <a:lnTo>
                    <a:pt x="677418" y="2935986"/>
                  </a:lnTo>
                  <a:lnTo>
                    <a:pt x="662178" y="2897886"/>
                  </a:lnTo>
                  <a:lnTo>
                    <a:pt x="646938" y="2858262"/>
                  </a:lnTo>
                  <a:lnTo>
                    <a:pt x="631698" y="2817876"/>
                  </a:lnTo>
                  <a:lnTo>
                    <a:pt x="615696" y="2776728"/>
                  </a:lnTo>
                  <a:lnTo>
                    <a:pt x="585216" y="2689098"/>
                  </a:lnTo>
                  <a:lnTo>
                    <a:pt x="553974" y="2596134"/>
                  </a:lnTo>
                  <a:lnTo>
                    <a:pt x="538734" y="2547366"/>
                  </a:lnTo>
                  <a:lnTo>
                    <a:pt x="523494" y="2497074"/>
                  </a:lnTo>
                  <a:lnTo>
                    <a:pt x="508254" y="2445258"/>
                  </a:lnTo>
                  <a:lnTo>
                    <a:pt x="492252" y="2391918"/>
                  </a:lnTo>
                  <a:lnTo>
                    <a:pt x="461772" y="2279904"/>
                  </a:lnTo>
                  <a:lnTo>
                    <a:pt x="445770" y="2222754"/>
                  </a:lnTo>
                  <a:lnTo>
                    <a:pt x="415290" y="2103120"/>
                  </a:lnTo>
                  <a:lnTo>
                    <a:pt x="400050" y="2041398"/>
                  </a:lnTo>
                  <a:lnTo>
                    <a:pt x="384048" y="1978152"/>
                  </a:lnTo>
                  <a:lnTo>
                    <a:pt x="368808" y="1914144"/>
                  </a:lnTo>
                  <a:lnTo>
                    <a:pt x="353568" y="1848612"/>
                  </a:lnTo>
                  <a:lnTo>
                    <a:pt x="337566" y="1782318"/>
                  </a:lnTo>
                  <a:lnTo>
                    <a:pt x="307086" y="1647444"/>
                  </a:lnTo>
                  <a:lnTo>
                    <a:pt x="291846" y="1578102"/>
                  </a:lnTo>
                  <a:lnTo>
                    <a:pt x="275844" y="1507998"/>
                  </a:lnTo>
                  <a:lnTo>
                    <a:pt x="245364" y="1365504"/>
                  </a:lnTo>
                  <a:lnTo>
                    <a:pt x="214122" y="1220724"/>
                  </a:lnTo>
                  <a:lnTo>
                    <a:pt x="208508" y="1194358"/>
                  </a:lnTo>
                  <a:lnTo>
                    <a:pt x="227838" y="1255776"/>
                  </a:lnTo>
                  <a:lnTo>
                    <a:pt x="318516" y="1529334"/>
                  </a:lnTo>
                  <a:lnTo>
                    <a:pt x="348996" y="1616202"/>
                  </a:lnTo>
                  <a:lnTo>
                    <a:pt x="409194" y="1784604"/>
                  </a:lnTo>
                  <a:lnTo>
                    <a:pt x="439674" y="1864614"/>
                  </a:lnTo>
                  <a:lnTo>
                    <a:pt x="454914" y="1903476"/>
                  </a:lnTo>
                  <a:lnTo>
                    <a:pt x="470154" y="1941576"/>
                  </a:lnTo>
                  <a:lnTo>
                    <a:pt x="485394" y="1978914"/>
                  </a:lnTo>
                  <a:lnTo>
                    <a:pt x="500634" y="2015490"/>
                  </a:lnTo>
                  <a:lnTo>
                    <a:pt x="530352" y="2085594"/>
                  </a:lnTo>
                  <a:lnTo>
                    <a:pt x="560832" y="2152650"/>
                  </a:lnTo>
                  <a:lnTo>
                    <a:pt x="591312" y="2215134"/>
                  </a:lnTo>
                  <a:lnTo>
                    <a:pt x="621792" y="2273808"/>
                  </a:lnTo>
                  <a:lnTo>
                    <a:pt x="652272" y="2329434"/>
                  </a:lnTo>
                  <a:lnTo>
                    <a:pt x="682752" y="2382012"/>
                  </a:lnTo>
                  <a:lnTo>
                    <a:pt x="713232" y="2430780"/>
                  </a:lnTo>
                  <a:lnTo>
                    <a:pt x="743712" y="2477262"/>
                  </a:lnTo>
                  <a:lnTo>
                    <a:pt x="773430" y="2520696"/>
                  </a:lnTo>
                  <a:lnTo>
                    <a:pt x="803910" y="2562606"/>
                  </a:lnTo>
                  <a:lnTo>
                    <a:pt x="834390" y="2602230"/>
                  </a:lnTo>
                  <a:lnTo>
                    <a:pt x="895350" y="2676144"/>
                  </a:lnTo>
                  <a:lnTo>
                    <a:pt x="925830" y="2711196"/>
                  </a:lnTo>
                  <a:lnTo>
                    <a:pt x="956310" y="2744724"/>
                  </a:lnTo>
                  <a:lnTo>
                    <a:pt x="986790" y="2777490"/>
                  </a:lnTo>
                  <a:lnTo>
                    <a:pt x="1016508" y="2810256"/>
                  </a:lnTo>
                  <a:lnTo>
                    <a:pt x="1046988" y="2842260"/>
                  </a:lnTo>
                  <a:lnTo>
                    <a:pt x="1067562" y="282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4876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0398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4876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sz="1800" b="1" spc="-100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60398" y="2577083"/>
            <a:ext cx="3382010" cy="3823970"/>
            <a:chOff x="1660398" y="2577083"/>
            <a:chExt cx="3382010" cy="3823970"/>
          </a:xfrm>
        </p:grpSpPr>
        <p:sp>
          <p:nvSpPr>
            <p:cNvPr id="9" name="object 9"/>
            <p:cNvSpPr/>
            <p:nvPr/>
          </p:nvSpPr>
          <p:spPr>
            <a:xfrm>
              <a:off x="1674876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0398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6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6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6" y="630174"/>
                  </a:lnTo>
                  <a:lnTo>
                    <a:pt x="28956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6" y="644652"/>
                  </a:moveTo>
                  <a:lnTo>
                    <a:pt x="28956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6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4876" y="36515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0398" y="3637025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4876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60398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4876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28156" y="2581909"/>
            <a:ext cx="2044700" cy="37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105" dirty="0">
                <a:latin typeface="Trebuchet MS"/>
                <a:cs typeface="Trebuchet MS"/>
              </a:rPr>
              <a:t>Evaluation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  <a:spcBef>
                <a:spcPts val="5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03797" y="1901951"/>
            <a:ext cx="3991610" cy="397510"/>
            <a:chOff x="6003797" y="1901951"/>
            <a:chExt cx="3991610" cy="397510"/>
          </a:xfrm>
        </p:grpSpPr>
        <p:sp>
          <p:nvSpPr>
            <p:cNvPr id="18" name="object 18"/>
            <p:cNvSpPr/>
            <p:nvPr/>
          </p:nvSpPr>
          <p:spPr>
            <a:xfrm>
              <a:off x="6018275" y="1916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5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400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3797" y="1901951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5"/>
                  </a:lnTo>
                  <a:lnTo>
                    <a:pt x="28955" y="14478"/>
                  </a:lnTo>
                  <a:lnTo>
                    <a:pt x="28955" y="28955"/>
                  </a:lnTo>
                  <a:lnTo>
                    <a:pt x="3962400" y="28955"/>
                  </a:lnTo>
                  <a:lnTo>
                    <a:pt x="3962400" y="14477"/>
                  </a:lnTo>
                  <a:lnTo>
                    <a:pt x="3976878" y="28955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5"/>
                  </a:moveTo>
                  <a:lnTo>
                    <a:pt x="28955" y="14478"/>
                  </a:lnTo>
                  <a:lnTo>
                    <a:pt x="14477" y="28955"/>
                  </a:lnTo>
                  <a:lnTo>
                    <a:pt x="28955" y="28955"/>
                  </a:lnTo>
                  <a:close/>
                </a:path>
                <a:path w="3991609" h="397510">
                  <a:moveTo>
                    <a:pt x="28955" y="368807"/>
                  </a:moveTo>
                  <a:lnTo>
                    <a:pt x="28955" y="28955"/>
                  </a:lnTo>
                  <a:lnTo>
                    <a:pt x="14477" y="28955"/>
                  </a:lnTo>
                  <a:lnTo>
                    <a:pt x="14477" y="368807"/>
                  </a:lnTo>
                  <a:lnTo>
                    <a:pt x="28955" y="368807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14477" y="368807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3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7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5"/>
                  </a:moveTo>
                  <a:lnTo>
                    <a:pt x="3962400" y="14477"/>
                  </a:lnTo>
                  <a:lnTo>
                    <a:pt x="3962400" y="28955"/>
                  </a:lnTo>
                  <a:lnTo>
                    <a:pt x="3976878" y="28955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3976878" y="28955"/>
                  </a:lnTo>
                  <a:lnTo>
                    <a:pt x="3962400" y="28955"/>
                  </a:lnTo>
                  <a:lnTo>
                    <a:pt x="3962400" y="368807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7"/>
                  </a:lnTo>
                  <a:lnTo>
                    <a:pt x="3962400" y="382523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18276" y="1916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1.1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b="1" spc="-190" dirty="0">
                <a:latin typeface="Trebuchet MS"/>
                <a:cs typeface="Trebuchet MS"/>
              </a:rPr>
              <a:t>介紹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03797" y="2663951"/>
            <a:ext cx="3991610" cy="397510"/>
            <a:chOff x="6003797" y="2663951"/>
            <a:chExt cx="3991610" cy="397510"/>
          </a:xfrm>
        </p:grpSpPr>
        <p:sp>
          <p:nvSpPr>
            <p:cNvPr id="22" name="object 22"/>
            <p:cNvSpPr/>
            <p:nvPr/>
          </p:nvSpPr>
          <p:spPr>
            <a:xfrm>
              <a:off x="6018275" y="2678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5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400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3797" y="2663951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5"/>
                  </a:lnTo>
                  <a:lnTo>
                    <a:pt x="28955" y="14478"/>
                  </a:lnTo>
                  <a:lnTo>
                    <a:pt x="28955" y="28955"/>
                  </a:lnTo>
                  <a:lnTo>
                    <a:pt x="3962400" y="28955"/>
                  </a:lnTo>
                  <a:lnTo>
                    <a:pt x="3962400" y="14477"/>
                  </a:lnTo>
                  <a:lnTo>
                    <a:pt x="3976878" y="28955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5"/>
                  </a:moveTo>
                  <a:lnTo>
                    <a:pt x="28955" y="14478"/>
                  </a:lnTo>
                  <a:lnTo>
                    <a:pt x="14477" y="28955"/>
                  </a:lnTo>
                  <a:lnTo>
                    <a:pt x="28955" y="28955"/>
                  </a:lnTo>
                  <a:close/>
                </a:path>
                <a:path w="3991609" h="397510">
                  <a:moveTo>
                    <a:pt x="28955" y="368807"/>
                  </a:moveTo>
                  <a:lnTo>
                    <a:pt x="28955" y="28955"/>
                  </a:lnTo>
                  <a:lnTo>
                    <a:pt x="14477" y="28955"/>
                  </a:lnTo>
                  <a:lnTo>
                    <a:pt x="14477" y="368807"/>
                  </a:lnTo>
                  <a:lnTo>
                    <a:pt x="28955" y="368807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14477" y="368807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3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7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5"/>
                  </a:moveTo>
                  <a:lnTo>
                    <a:pt x="3962400" y="14477"/>
                  </a:lnTo>
                  <a:lnTo>
                    <a:pt x="3962400" y="28955"/>
                  </a:lnTo>
                  <a:lnTo>
                    <a:pt x="3976878" y="28955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3976878" y="28955"/>
                  </a:lnTo>
                  <a:lnTo>
                    <a:pt x="3962400" y="28955"/>
                  </a:lnTo>
                  <a:lnTo>
                    <a:pt x="3962400" y="368807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7"/>
                  </a:lnTo>
                  <a:lnTo>
                    <a:pt x="3962400" y="382523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18276" y="2678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1.2 </a:t>
            </a:r>
            <a:r>
              <a:rPr lang="zh-TW" altLang="en-US" sz="1800" b="1" spc="-110" dirty="0" smtClean="0">
                <a:latin typeface="Trebuchet MS"/>
                <a:cs typeface="Trebuchet MS"/>
              </a:rPr>
              <a:t>探索</a:t>
            </a:r>
            <a:r>
              <a:rPr sz="1800" b="1" spc="-125" dirty="0" smtClean="0">
                <a:latin typeface="Trebuchet MS"/>
                <a:cs typeface="Trebuchet MS"/>
              </a:rPr>
              <a:t>Explorer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03797" y="3427476"/>
            <a:ext cx="3991610" cy="397510"/>
            <a:chOff x="6003797" y="3427476"/>
            <a:chExt cx="3991610" cy="397510"/>
          </a:xfrm>
        </p:grpSpPr>
        <p:sp>
          <p:nvSpPr>
            <p:cNvPr id="26" name="object 26"/>
            <p:cNvSpPr/>
            <p:nvPr/>
          </p:nvSpPr>
          <p:spPr>
            <a:xfrm>
              <a:off x="6018275" y="3441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3797" y="3427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018276" y="3441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1.3 </a:t>
            </a:r>
            <a:r>
              <a:rPr lang="zh-TW" altLang="en-US" sz="1800" b="1" spc="-110" dirty="0" smtClean="0">
                <a:latin typeface="Trebuchet MS"/>
                <a:cs typeface="Trebuchet MS"/>
              </a:rPr>
              <a:t>探索資料集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03797" y="4189476"/>
            <a:ext cx="3991610" cy="397510"/>
            <a:chOff x="6003797" y="4189476"/>
            <a:chExt cx="3991610" cy="397510"/>
          </a:xfrm>
        </p:grpSpPr>
        <p:sp>
          <p:nvSpPr>
            <p:cNvPr id="30" name="object 30"/>
            <p:cNvSpPr/>
            <p:nvPr/>
          </p:nvSpPr>
          <p:spPr>
            <a:xfrm>
              <a:off x="6018275" y="4203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03797" y="4189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18276" y="4203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1.4 </a:t>
            </a:r>
            <a:r>
              <a:rPr lang="zh-TW" altLang="en-US" sz="1800" b="1" spc="-160" dirty="0" smtClean="0">
                <a:latin typeface="Trebuchet MS"/>
                <a:cs typeface="Trebuchet MS"/>
              </a:rPr>
              <a:t>創建分類器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636874" y="2530538"/>
            <a:ext cx="8388350" cy="4346575"/>
            <a:chOff x="1655064" y="2511552"/>
            <a:chExt cx="8388350" cy="4346575"/>
          </a:xfrm>
        </p:grpSpPr>
        <p:sp>
          <p:nvSpPr>
            <p:cNvPr id="34" name="object 34"/>
            <p:cNvSpPr/>
            <p:nvPr/>
          </p:nvSpPr>
          <p:spPr>
            <a:xfrm>
              <a:off x="6018276" y="4965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3798" y="4951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18276" y="5727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55064" y="2511552"/>
              <a:ext cx="3435096" cy="43464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98464" y="4873751"/>
              <a:ext cx="4044696" cy="13776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31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32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52216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一個分類器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8364220" cy="4414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25" dirty="0" smtClean="0">
                <a:latin typeface="Trebuchet MS"/>
                <a:cs typeface="Trebuchet MS"/>
              </a:rPr>
              <a:t>使用 </a:t>
            </a:r>
            <a:r>
              <a:rPr sz="2800" b="1" spc="-33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335" dirty="0" smtClean="0">
                <a:latin typeface="Trebuchet MS"/>
                <a:cs typeface="Trebuchet MS"/>
              </a:rPr>
              <a:t> 來分析玻璃的資料集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85" dirty="0" smtClean="0">
                <a:latin typeface="Trebuchet MS"/>
                <a:cs typeface="Trebuchet MS"/>
              </a:rPr>
              <a:t>打開檔案</a:t>
            </a:r>
            <a:r>
              <a:rPr sz="2800" spc="-14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glass.arff</a:t>
            </a:r>
            <a:r>
              <a:rPr sz="2400" spc="-95" dirty="0" smtClean="0">
                <a:latin typeface="Trebuchet MS"/>
                <a:cs typeface="Trebuchet MS"/>
              </a:rPr>
              <a:t>(</a:t>
            </a:r>
            <a:r>
              <a:rPr lang="zh-TW" altLang="en-US" sz="2400" spc="-95" dirty="0" smtClean="0">
                <a:latin typeface="Trebuchet MS"/>
                <a:cs typeface="Trebuchet MS"/>
              </a:rPr>
              <a:t>或是從上一個課程就讓他一直開著</a:t>
            </a:r>
            <a:r>
              <a:rPr sz="2400" spc="-9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50" dirty="0" smtClean="0">
                <a:latin typeface="Trebuchet MS"/>
                <a:cs typeface="Trebuchet MS"/>
              </a:rPr>
              <a:t>檢查可取用的分類器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85" dirty="0" smtClean="0">
                <a:latin typeface="Trebuchet MS"/>
                <a:cs typeface="Trebuchet MS"/>
              </a:rPr>
              <a:t>選擇</a:t>
            </a:r>
            <a:r>
              <a:rPr sz="2800" spc="-180" dirty="0" smtClean="0">
                <a:latin typeface="Trebuchet MS"/>
                <a:cs typeface="Trebuchet MS"/>
              </a:rPr>
              <a:t>J48 </a:t>
            </a:r>
            <a:r>
              <a:rPr lang="zh-TW" altLang="en-US" sz="2800" spc="-114" dirty="0" smtClean="0">
                <a:latin typeface="Trebuchet MS"/>
                <a:cs typeface="Trebuchet MS"/>
              </a:rPr>
              <a:t>決策樹學習器</a:t>
            </a:r>
            <a:r>
              <a:rPr sz="2800" spc="-150" dirty="0" smtClean="0">
                <a:latin typeface="Trebuchet MS"/>
                <a:cs typeface="Trebuchet MS"/>
              </a:rPr>
              <a:t>(</a:t>
            </a:r>
            <a:r>
              <a:rPr lang="zh-TW" altLang="en-US" sz="2800" spc="-150" dirty="0" smtClean="0">
                <a:latin typeface="Trebuchet MS"/>
                <a:cs typeface="Trebuchet MS"/>
              </a:rPr>
              <a:t>樹</a:t>
            </a:r>
            <a:r>
              <a:rPr sz="2800" spc="-150" dirty="0" smtClean="0">
                <a:solidFill>
                  <a:srgbClr val="FF0000"/>
                </a:solidFill>
                <a:latin typeface="Trebuchet MS"/>
                <a:cs typeface="Trebuchet MS"/>
              </a:rPr>
              <a:t>&gt;J48</a:t>
            </a:r>
            <a:r>
              <a:rPr sz="2800" spc="-150" dirty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75" dirty="0">
                <a:latin typeface="Trebuchet MS"/>
                <a:cs typeface="Trebuchet MS"/>
              </a:rPr>
              <a:t>執行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測試輸出值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14" dirty="0" smtClean="0">
                <a:latin typeface="Trebuchet MS"/>
                <a:cs typeface="Trebuchet MS"/>
              </a:rPr>
              <a:t>查看正確分類的例子</a:t>
            </a:r>
            <a:endParaRPr sz="2800" dirty="0">
              <a:latin typeface="Trebuchet MS"/>
              <a:cs typeface="Trebuchet MS"/>
            </a:endParaRPr>
          </a:p>
          <a:p>
            <a:pPr marL="710565">
              <a:lnSpc>
                <a:spcPct val="100000"/>
              </a:lnSpc>
              <a:spcBef>
                <a:spcPts val="500"/>
              </a:spcBef>
            </a:pPr>
            <a:r>
              <a:rPr sz="2800" spc="-125" dirty="0">
                <a:latin typeface="Trebuchet MS"/>
                <a:cs typeface="Trebuchet MS"/>
              </a:rPr>
              <a:t>… </a:t>
            </a:r>
            <a:r>
              <a:rPr lang="zh-TW" altLang="en-US" sz="2800" spc="-95" dirty="0" smtClean="0">
                <a:latin typeface="Trebuchet MS"/>
                <a:cs typeface="Trebuchet MS"/>
              </a:rPr>
              <a:t>以及混淆矩陣</a:t>
            </a:r>
            <a:r>
              <a:rPr lang="en-US" altLang="zh-TW" sz="2800" spc="-95" dirty="0" smtClean="0">
                <a:latin typeface="Trebuchet MS"/>
                <a:cs typeface="Trebuchet MS"/>
              </a:rPr>
              <a:t>(Confusion</a:t>
            </a:r>
            <a:r>
              <a:rPr lang="zh-TW" altLang="en-US" sz="2800" spc="-95" dirty="0" smtClean="0">
                <a:latin typeface="Trebuchet MS"/>
                <a:cs typeface="Trebuchet MS"/>
              </a:rPr>
              <a:t> </a:t>
            </a:r>
            <a:r>
              <a:rPr lang="en-US" altLang="zh-TW" sz="2800" spc="-95" dirty="0" smtClean="0">
                <a:latin typeface="Trebuchet MS"/>
                <a:cs typeface="Trebuchet MS"/>
              </a:rPr>
              <a:t>Matrix)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6779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1" y="1524000"/>
            <a:ext cx="8881752" cy="51766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65149" y="820647"/>
            <a:ext cx="6517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打開檔案</a:t>
            </a:r>
            <a:r>
              <a:rPr lang="en-US" altLang="zh-TW" sz="2800" dirty="0" err="1" smtClean="0"/>
              <a:t>glass.arff</a:t>
            </a:r>
            <a:r>
              <a:rPr lang="zh-TW" altLang="en-US" sz="2800" dirty="0" smtClean="0"/>
              <a:t>，切換到</a:t>
            </a:r>
            <a:r>
              <a:rPr lang="en-US" altLang="zh-TW" sz="2800" dirty="0" smtClean="0"/>
              <a:t>Classify</a:t>
            </a:r>
            <a:r>
              <a:rPr lang="zh-TW" altLang="en-US" sz="2800" dirty="0" smtClean="0"/>
              <a:t>面板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87375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6779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65149" y="820647"/>
            <a:ext cx="4131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點選</a:t>
            </a:r>
            <a:r>
              <a:rPr lang="en-US" altLang="zh-TW" sz="2800" dirty="0" smtClean="0"/>
              <a:t>Choose</a:t>
            </a:r>
            <a:r>
              <a:rPr lang="zh-TW" altLang="en-US" sz="2800" dirty="0" smtClean="0"/>
              <a:t>選擇分類器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49" y="1367058"/>
            <a:ext cx="9360696" cy="54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99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6779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65149" y="820647"/>
            <a:ext cx="5348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 選擇</a:t>
            </a:r>
            <a:r>
              <a:rPr lang="en-US" altLang="zh-TW" sz="2800" dirty="0" smtClean="0"/>
              <a:t>trees</a:t>
            </a:r>
            <a:r>
              <a:rPr lang="zh-TW" altLang="en-US" sz="2800" dirty="0" smtClean="0"/>
              <a:t>資料夾下的</a:t>
            </a:r>
            <a:r>
              <a:rPr lang="en-US" altLang="zh-TW" sz="2800" dirty="0" smtClean="0"/>
              <a:t>J48</a:t>
            </a:r>
            <a:r>
              <a:rPr lang="zh-TW" altLang="en-US" sz="2800" dirty="0" smtClean="0"/>
              <a:t>分類器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524000"/>
            <a:ext cx="5636260" cy="52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9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6779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65149" y="820647"/>
            <a:ext cx="315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4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點選</a:t>
            </a:r>
            <a:r>
              <a:rPr lang="en-US" altLang="zh-TW" sz="2800" dirty="0" smtClean="0"/>
              <a:t>Start</a:t>
            </a:r>
            <a:r>
              <a:rPr lang="zh-TW" altLang="en-US" sz="2800" dirty="0" smtClean="0"/>
              <a:t>執行</a:t>
            </a:r>
            <a:r>
              <a:rPr lang="en-US" altLang="zh-TW" sz="2800" dirty="0" smtClean="0"/>
              <a:t>J4</a:t>
            </a:r>
            <a:r>
              <a:rPr lang="en-US" altLang="zh-TW" sz="2800" dirty="0"/>
              <a:t>8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2" y="1517374"/>
            <a:ext cx="7325889" cy="51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98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16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成果探討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51897" y="6198007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▲ 玻璃數據的相關訊息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946536"/>
            <a:ext cx="7388860" cy="52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4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16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成果探討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51897" y="6198007"/>
            <a:ext cx="313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▲ 決策樹的示意圖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2" y="990599"/>
            <a:ext cx="7233147" cy="51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43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16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成果探討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51897" y="6198007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▲ 決策樹的相關資訊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836927"/>
            <a:ext cx="7315200" cy="51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5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16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成果探討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51897" y="6198007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▲ 混淆矩陣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762000"/>
            <a:ext cx="7719311" cy="549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56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22085" y="6603555"/>
            <a:ext cx="14732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fld id="{81D60167-4931-47E6-BA6A-407CBD079E47}" type="slidenum"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6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8280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Class 1: </a:t>
            </a:r>
            <a:r>
              <a:rPr lang="zh-TW" altLang="en-US" sz="3200" spc="-10" dirty="0" smtClean="0"/>
              <a:t>開始使用</a:t>
            </a:r>
            <a:r>
              <a:rPr lang="en-US" altLang="zh-TW" sz="3200" spc="-10" dirty="0" smtClean="0"/>
              <a:t>Weka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1403416"/>
            <a:ext cx="5148580" cy="3647793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82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229" dirty="0" smtClean="0">
                <a:latin typeface="Trebuchet MS"/>
                <a:cs typeface="Trebuchet MS"/>
              </a:rPr>
              <a:t>安裝</a:t>
            </a:r>
            <a:r>
              <a:rPr sz="2800" spc="-229" dirty="0" smtClean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Weka</a:t>
            </a:r>
            <a:endParaRPr sz="28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72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135" dirty="0" smtClean="0">
                <a:latin typeface="Trebuchet MS"/>
                <a:cs typeface="Trebuchet MS"/>
              </a:rPr>
              <a:t>探索「</a:t>
            </a:r>
            <a:r>
              <a:rPr sz="2800" spc="-385" dirty="0" smtClean="0">
                <a:latin typeface="Trebuchet MS"/>
                <a:cs typeface="Trebuchet MS"/>
              </a:rPr>
              <a:t>Explorer</a:t>
            </a:r>
            <a:r>
              <a:rPr lang="zh-TW" altLang="en-US" sz="2800" spc="-385" dirty="0">
                <a:latin typeface="AoyagiKouzanFontT"/>
                <a:cs typeface="Trebuchet MS"/>
              </a:rPr>
              <a:t>」</a:t>
            </a:r>
            <a:r>
              <a:rPr sz="2800" spc="-994" dirty="0" smtClean="0">
                <a:latin typeface="AoyagiKouzanFontT"/>
                <a:cs typeface="AoyagiKouzanFontT"/>
              </a:rPr>
              <a:t> </a:t>
            </a:r>
            <a:r>
              <a:rPr lang="zh-TW" altLang="en-US" sz="2800" spc="-160" dirty="0">
                <a:latin typeface="Trebuchet MS"/>
                <a:cs typeface="AoyagiKouzanFontT"/>
              </a:rPr>
              <a:t>介面</a:t>
            </a:r>
            <a:endParaRPr sz="28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62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135" dirty="0" smtClean="0">
                <a:latin typeface="Trebuchet MS"/>
                <a:cs typeface="Trebuchet MS"/>
              </a:rPr>
              <a:t>探索一些資料集</a:t>
            </a:r>
            <a:endParaRPr sz="28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67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114" dirty="0" smtClean="0">
                <a:latin typeface="Trebuchet MS"/>
                <a:cs typeface="Trebuchet MS"/>
              </a:rPr>
              <a:t>創建一個分類器</a:t>
            </a:r>
            <a:endParaRPr sz="28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67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135" dirty="0" smtClean="0">
                <a:latin typeface="Trebuchet MS"/>
                <a:cs typeface="Trebuchet MS"/>
              </a:rPr>
              <a:t>理解輸出結果</a:t>
            </a:r>
            <a:endParaRPr sz="28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67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65" dirty="0" smtClean="0">
                <a:latin typeface="Trebuchet MS"/>
                <a:cs typeface="Trebuchet MS"/>
              </a:rPr>
              <a:t>使用過濾器</a:t>
            </a:r>
            <a:endParaRPr sz="2800" dirty="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670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視覺化你的資料集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665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修改</a:t>
            </a:r>
            <a:r>
              <a:rPr lang="en-US" altLang="zh-TW" sz="3200" spc="-5" dirty="0" smtClean="0"/>
              <a:t>J48</a:t>
            </a:r>
            <a:r>
              <a:rPr lang="zh-TW" altLang="en-US" sz="3200" spc="-5" dirty="0" smtClean="0"/>
              <a:t>參數</a:t>
            </a:r>
            <a:r>
              <a:rPr lang="en-US" altLang="zh-TW" sz="3200" spc="-5" dirty="0" smtClean="0"/>
              <a:t>unpruned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65149" y="820647"/>
            <a:ext cx="2694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點選紅色區塊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524000"/>
            <a:ext cx="7315200" cy="51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81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275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修改</a:t>
            </a:r>
            <a:r>
              <a:rPr lang="en-US" altLang="zh-TW" sz="3200" spc="-5" dirty="0" smtClean="0"/>
              <a:t>J48</a:t>
            </a:r>
            <a:r>
              <a:rPr lang="zh-TW" altLang="en-US" sz="3200" spc="-5" dirty="0" smtClean="0"/>
              <a:t>參數</a:t>
            </a:r>
            <a:r>
              <a:rPr lang="en-US" altLang="zh-TW" sz="3200" spc="-5" dirty="0"/>
              <a:t>unpruned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9601" y="660392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 在彈出的</a:t>
            </a:r>
            <a:r>
              <a:rPr lang="en-US" altLang="zh-TW" sz="2800" dirty="0" smtClean="0"/>
              <a:t>J48</a:t>
            </a:r>
            <a:r>
              <a:rPr lang="zh-TW" altLang="en-US" sz="2800" dirty="0" smtClean="0"/>
              <a:t>配置窗口中找到</a:t>
            </a:r>
            <a:r>
              <a:rPr lang="en-US" altLang="zh-TW" sz="2800" dirty="0" smtClean="0"/>
              <a:t>unpruned</a:t>
            </a:r>
            <a:r>
              <a:rPr lang="zh-TW" altLang="en-US" sz="2800" dirty="0" smtClean="0"/>
              <a:t>參數，將</a:t>
            </a:r>
            <a:r>
              <a:rPr lang="zh-TW" altLang="en-US" sz="2800" dirty="0"/>
              <a:t>其</a:t>
            </a:r>
            <a:r>
              <a:rPr lang="zh-TW" altLang="en-US" sz="2800" dirty="0" smtClean="0"/>
              <a:t>設定為</a:t>
            </a:r>
            <a:r>
              <a:rPr lang="en-US" altLang="zh-TW" sz="2800" dirty="0" smtClean="0"/>
              <a:t>True</a:t>
            </a:r>
            <a:r>
              <a:rPr lang="zh-TW" altLang="en-US" sz="2800" dirty="0" smtClean="0"/>
              <a:t>並點選</a:t>
            </a:r>
            <a:r>
              <a:rPr lang="en-US" altLang="zh-TW" sz="2800" dirty="0" smtClean="0"/>
              <a:t>OK</a:t>
            </a:r>
            <a:r>
              <a:rPr lang="zh-TW" altLang="en-US" sz="2800" dirty="0" smtClean="0"/>
              <a:t>回到</a:t>
            </a:r>
            <a:r>
              <a:rPr lang="en-US" altLang="zh-TW" sz="2800" dirty="0" smtClean="0"/>
              <a:t>Weka</a:t>
            </a:r>
            <a:r>
              <a:rPr lang="zh-TW" altLang="en-US" sz="2800" dirty="0" smtClean="0"/>
              <a:t>介面，再次執行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點擊</a:t>
            </a:r>
            <a:r>
              <a:rPr lang="en-US" altLang="zh-TW" sz="2800" dirty="0" smtClean="0"/>
              <a:t>Start)</a:t>
            </a:r>
          </a:p>
          <a:p>
            <a:endParaRPr lang="en-US" altLang="zh-TW" sz="28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660392"/>
            <a:ext cx="4724400" cy="61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97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修改</a:t>
            </a:r>
            <a:r>
              <a:rPr lang="en-US" altLang="zh-TW" sz="3200" spc="-5" dirty="0" smtClean="0"/>
              <a:t>J48</a:t>
            </a:r>
            <a:r>
              <a:rPr lang="zh-TW" altLang="en-US" sz="3200" spc="-5" dirty="0" smtClean="0"/>
              <a:t>參數</a:t>
            </a:r>
            <a:r>
              <a:rPr lang="en-US" altLang="zh-TW" sz="3200" spc="-5" dirty="0"/>
              <a:t>unpruned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8200" y="601980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▲ 執行結果探討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838200"/>
            <a:ext cx="735708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0970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修改</a:t>
            </a:r>
            <a:r>
              <a:rPr lang="en-US" altLang="zh-TW" sz="3200" spc="-5" dirty="0" smtClean="0"/>
              <a:t>J48</a:t>
            </a:r>
            <a:r>
              <a:rPr lang="zh-TW" altLang="en-US" sz="3200" spc="-5" dirty="0" smtClean="0"/>
              <a:t>參數</a:t>
            </a:r>
            <a:r>
              <a:rPr lang="en-US" altLang="zh-TW" sz="3200" spc="-5" dirty="0"/>
              <a:t>unpruned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8200" y="601980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▲ 執行</a:t>
            </a:r>
            <a:r>
              <a:rPr lang="zh-TW" altLang="en-US" sz="2800" dirty="0" smtClean="0"/>
              <a:t>結果探討</a:t>
            </a:r>
            <a:endParaRPr lang="en-US" altLang="zh-TW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762000"/>
            <a:ext cx="6934200" cy="4909837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>
          <a:xfrm>
            <a:off x="8153400" y="838200"/>
            <a:ext cx="3810000" cy="2819400"/>
          </a:xfrm>
          <a:prstGeom prst="wedgeEllipseCallout">
            <a:avLst>
              <a:gd name="adj1" fmla="val -56833"/>
              <a:gd name="adj2" fmla="val 38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有的葉節點包含實例的實例很少</a:t>
            </a:r>
            <a:r>
              <a:rPr lang="zh-TW" altLang="en-US" dirty="0"/>
              <a:t>，</a:t>
            </a:r>
            <a:r>
              <a:rPr lang="zh-TW" altLang="en-US" dirty="0" smtClean="0"/>
              <a:t>可能只有</a:t>
            </a:r>
            <a:r>
              <a:rPr lang="en-US" altLang="zh-TW" dirty="0" smtClean="0"/>
              <a:t>2-3</a:t>
            </a:r>
            <a:r>
              <a:rPr lang="zh-TW" altLang="en-US" dirty="0" smtClean="0"/>
              <a:t>個，有的卻有</a:t>
            </a:r>
            <a:r>
              <a:rPr lang="en-US" altLang="zh-TW" dirty="0" smtClean="0"/>
              <a:t>30</a:t>
            </a:r>
            <a:r>
              <a:rPr lang="zh-TW" altLang="en-US" dirty="0" smtClean="0"/>
              <a:t>幾個</a:t>
            </a:r>
            <a:r>
              <a:rPr lang="en-US" altLang="zh-TW" dirty="0" smtClean="0"/>
              <a:t>……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下一節將探討如何設置葉節點所含最小實例數！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977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修改</a:t>
            </a:r>
            <a:r>
              <a:rPr lang="en-US" altLang="zh-TW" sz="3200" spc="-5" dirty="0" smtClean="0"/>
              <a:t>J48</a:t>
            </a:r>
            <a:r>
              <a:rPr lang="zh-TW" altLang="en-US" sz="3200" spc="-5" dirty="0" smtClean="0"/>
              <a:t>參數</a:t>
            </a:r>
            <a:r>
              <a:rPr lang="en-US" altLang="zh-TW" sz="3200" spc="-5" dirty="0" err="1" smtClean="0"/>
              <a:t>minNumObj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65149" y="820647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再次點選紅色區塊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44" y="1406926"/>
            <a:ext cx="7286156" cy="51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65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修改</a:t>
            </a:r>
            <a:r>
              <a:rPr lang="en-US" altLang="zh-TW" sz="3200" spc="-5" dirty="0" smtClean="0"/>
              <a:t>J48</a:t>
            </a:r>
            <a:r>
              <a:rPr lang="zh-TW" altLang="en-US" sz="3200" spc="-5" dirty="0" smtClean="0"/>
              <a:t>參數</a:t>
            </a:r>
            <a:r>
              <a:rPr lang="en-US" altLang="zh-TW" sz="3200" spc="-5" dirty="0" err="1" smtClean="0"/>
              <a:t>minNumObj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33400" y="640514"/>
            <a:ext cx="10767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找到參數</a:t>
            </a:r>
            <a:r>
              <a:rPr lang="en-US" altLang="zh-TW" sz="2800" dirty="0" err="1" smtClean="0"/>
              <a:t>minNumObj</a:t>
            </a:r>
            <a:r>
              <a:rPr lang="zh-TW" altLang="en-US" sz="2800" dirty="0" smtClean="0"/>
              <a:t>並將其值由</a:t>
            </a:r>
            <a:r>
              <a:rPr lang="en-US" altLang="zh-TW" sz="2800" dirty="0" smtClean="0"/>
              <a:t>2</a:t>
            </a:r>
            <a:r>
              <a:rPr lang="zh-TW" altLang="en-US" sz="2800" dirty="0" smtClean="0"/>
              <a:t>改為</a:t>
            </a:r>
            <a:r>
              <a:rPr lang="en-US" altLang="zh-TW" sz="2800" dirty="0" smtClean="0"/>
              <a:t>15</a:t>
            </a:r>
            <a:r>
              <a:rPr lang="zh-TW" altLang="en-US" sz="2800" dirty="0" smtClean="0"/>
              <a:t>，以便得到更大的葉節點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63734"/>
            <a:ext cx="4495800" cy="54921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29200" y="6369831"/>
            <a:ext cx="778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※</a:t>
            </a:r>
            <a:r>
              <a:rPr lang="zh-TW" altLang="en-US" sz="2400" dirty="0" smtClean="0"/>
              <a:t>參數</a:t>
            </a:r>
            <a:r>
              <a:rPr lang="en-US" altLang="zh-TW" sz="2400" dirty="0" err="1"/>
              <a:t>minNumObj</a:t>
            </a:r>
            <a:r>
              <a:rPr lang="zh-TW" altLang="en-US" sz="2400" dirty="0"/>
              <a:t>是每個葉節點所含實例的最少數量</a:t>
            </a:r>
          </a:p>
        </p:txBody>
      </p:sp>
    </p:spTree>
    <p:extLst>
      <p:ext uri="{BB962C8B-B14F-4D97-AF65-F5344CB8AC3E}">
        <p14:creationId xmlns:p14="http://schemas.microsoft.com/office/powerpoint/2010/main" val="2110859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修改</a:t>
            </a:r>
            <a:r>
              <a:rPr lang="en-US" altLang="zh-TW" sz="3200" spc="-5" dirty="0" smtClean="0"/>
              <a:t>J48</a:t>
            </a:r>
            <a:r>
              <a:rPr lang="zh-TW" altLang="en-US" sz="3200" spc="-5" dirty="0" smtClean="0"/>
              <a:t>參數</a:t>
            </a:r>
            <a:r>
              <a:rPr lang="en-US" altLang="zh-TW" sz="3200" spc="-5" dirty="0" err="1" smtClean="0"/>
              <a:t>minNumObj</a:t>
            </a:r>
            <a:endParaRPr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762000"/>
            <a:ext cx="7703653" cy="54102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62000" y="6208643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▲ 執行</a:t>
            </a:r>
            <a:r>
              <a:rPr lang="zh-TW" altLang="en-US" sz="2800" dirty="0" smtClean="0"/>
              <a:t>結果探討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800262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可視化</a:t>
            </a:r>
            <a:endParaRPr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58523" y="607383"/>
            <a:ext cx="1118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在</a:t>
            </a:r>
            <a:r>
              <a:rPr lang="en-US" altLang="zh-TW" sz="2800" dirty="0" smtClean="0"/>
              <a:t>Result list</a:t>
            </a:r>
            <a:r>
              <a:rPr lang="zh-TW" altLang="en-US" sz="2800" dirty="0" smtClean="0"/>
              <a:t>中找到剛剛執行的</a:t>
            </a:r>
            <a:r>
              <a:rPr lang="en-US" altLang="zh-TW" sz="2800" dirty="0" smtClean="0"/>
              <a:t>J48</a:t>
            </a:r>
            <a:r>
              <a:rPr lang="zh-TW" altLang="en-US" sz="2800" dirty="0" smtClean="0"/>
              <a:t>，並點擊右鍵，選擇</a:t>
            </a:r>
            <a:r>
              <a:rPr lang="en-US" altLang="zh-TW" sz="2800" dirty="0" smtClean="0"/>
              <a:t>Visualize tree</a:t>
            </a:r>
            <a:endParaRPr lang="en-US" altLang="zh-TW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8023"/>
          <a:stretch/>
        </p:blipFill>
        <p:spPr>
          <a:xfrm>
            <a:off x="762000" y="1163868"/>
            <a:ext cx="5257800" cy="55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29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可視化</a:t>
            </a:r>
            <a:endParaRPr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58523" y="607383"/>
            <a:ext cx="9876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在彈出的視窗中右鍵點擊空白處可以選擇讓樹符合窗口大小</a:t>
            </a:r>
            <a:endParaRPr lang="en-US" altLang="zh-TW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43" y="1219200"/>
            <a:ext cx="77835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6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結果探討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可視化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511" t="8860" r="949" b="6329"/>
          <a:stretch/>
        </p:blipFill>
        <p:spPr>
          <a:xfrm>
            <a:off x="990600" y="838200"/>
            <a:ext cx="951021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339915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z="3200" spc="-5" dirty="0" smtClean="0"/>
              <a:t>課程安排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6003035" y="1903476"/>
            <a:ext cx="1479550" cy="397510"/>
            <a:chOff x="6003035" y="1903476"/>
            <a:chExt cx="1479550" cy="397510"/>
          </a:xfrm>
        </p:grpSpPr>
        <p:sp>
          <p:nvSpPr>
            <p:cNvPr id="4" name="object 4"/>
            <p:cNvSpPr/>
            <p:nvPr/>
          </p:nvSpPr>
          <p:spPr>
            <a:xfrm>
              <a:off x="6016751" y="1917954"/>
              <a:ext cx="1450975" cy="368300"/>
            </a:xfrm>
            <a:custGeom>
              <a:avLst/>
              <a:gdLst/>
              <a:ahLst/>
              <a:cxnLst/>
              <a:rect l="l" t="t" r="r" b="b"/>
              <a:pathLst>
                <a:path w="1450975" h="368300">
                  <a:moveTo>
                    <a:pt x="1450848" y="368045"/>
                  </a:moveTo>
                  <a:lnTo>
                    <a:pt x="1450848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1450848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03035" y="1903476"/>
              <a:ext cx="1479550" cy="397510"/>
            </a:xfrm>
            <a:custGeom>
              <a:avLst/>
              <a:gdLst/>
              <a:ahLst/>
              <a:cxnLst/>
              <a:rect l="l" t="t" r="r" b="b"/>
              <a:pathLst>
                <a:path w="1479550" h="397510">
                  <a:moveTo>
                    <a:pt x="1479041" y="397001"/>
                  </a:moveTo>
                  <a:lnTo>
                    <a:pt x="1479041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5"/>
                  </a:lnTo>
                  <a:lnTo>
                    <a:pt x="28193" y="14477"/>
                  </a:lnTo>
                  <a:lnTo>
                    <a:pt x="28193" y="28955"/>
                  </a:lnTo>
                  <a:lnTo>
                    <a:pt x="1450847" y="28955"/>
                  </a:lnTo>
                  <a:lnTo>
                    <a:pt x="1450847" y="14477"/>
                  </a:lnTo>
                  <a:lnTo>
                    <a:pt x="1464564" y="28955"/>
                  </a:lnTo>
                  <a:lnTo>
                    <a:pt x="1464564" y="397001"/>
                  </a:lnTo>
                  <a:lnTo>
                    <a:pt x="1479041" y="397001"/>
                  </a:lnTo>
                  <a:close/>
                </a:path>
                <a:path w="1479550" h="397510">
                  <a:moveTo>
                    <a:pt x="28193" y="28955"/>
                  </a:moveTo>
                  <a:lnTo>
                    <a:pt x="28193" y="14477"/>
                  </a:lnTo>
                  <a:lnTo>
                    <a:pt x="13715" y="28955"/>
                  </a:lnTo>
                  <a:lnTo>
                    <a:pt x="28193" y="28955"/>
                  </a:lnTo>
                  <a:close/>
                </a:path>
                <a:path w="1479550" h="397510">
                  <a:moveTo>
                    <a:pt x="28193" y="368807"/>
                  </a:moveTo>
                  <a:lnTo>
                    <a:pt x="28193" y="28955"/>
                  </a:lnTo>
                  <a:lnTo>
                    <a:pt x="13715" y="28955"/>
                  </a:lnTo>
                  <a:lnTo>
                    <a:pt x="13715" y="368807"/>
                  </a:lnTo>
                  <a:lnTo>
                    <a:pt x="28193" y="368807"/>
                  </a:lnTo>
                  <a:close/>
                </a:path>
                <a:path w="1479550" h="397510">
                  <a:moveTo>
                    <a:pt x="1464564" y="368807"/>
                  </a:moveTo>
                  <a:lnTo>
                    <a:pt x="13715" y="368807"/>
                  </a:lnTo>
                  <a:lnTo>
                    <a:pt x="28193" y="382523"/>
                  </a:lnTo>
                  <a:lnTo>
                    <a:pt x="28193" y="397001"/>
                  </a:lnTo>
                  <a:lnTo>
                    <a:pt x="1450847" y="397001"/>
                  </a:lnTo>
                  <a:lnTo>
                    <a:pt x="1450847" y="382523"/>
                  </a:lnTo>
                  <a:lnTo>
                    <a:pt x="1464564" y="368807"/>
                  </a:lnTo>
                  <a:close/>
                </a:path>
                <a:path w="1479550" h="397510">
                  <a:moveTo>
                    <a:pt x="28193" y="397001"/>
                  </a:moveTo>
                  <a:lnTo>
                    <a:pt x="28193" y="382523"/>
                  </a:lnTo>
                  <a:lnTo>
                    <a:pt x="13715" y="368807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1479550" h="397510">
                  <a:moveTo>
                    <a:pt x="1464564" y="28955"/>
                  </a:moveTo>
                  <a:lnTo>
                    <a:pt x="1450847" y="14477"/>
                  </a:lnTo>
                  <a:lnTo>
                    <a:pt x="1450847" y="28955"/>
                  </a:lnTo>
                  <a:lnTo>
                    <a:pt x="1464564" y="28955"/>
                  </a:lnTo>
                  <a:close/>
                </a:path>
                <a:path w="1479550" h="397510">
                  <a:moveTo>
                    <a:pt x="1464564" y="368807"/>
                  </a:moveTo>
                  <a:lnTo>
                    <a:pt x="1464564" y="28955"/>
                  </a:lnTo>
                  <a:lnTo>
                    <a:pt x="1450847" y="28955"/>
                  </a:lnTo>
                  <a:lnTo>
                    <a:pt x="1450847" y="368807"/>
                  </a:lnTo>
                  <a:lnTo>
                    <a:pt x="1464564" y="368807"/>
                  </a:lnTo>
                  <a:close/>
                </a:path>
                <a:path w="1479550" h="397510">
                  <a:moveTo>
                    <a:pt x="1464564" y="397001"/>
                  </a:moveTo>
                  <a:lnTo>
                    <a:pt x="1464564" y="368807"/>
                  </a:lnTo>
                  <a:lnTo>
                    <a:pt x="1450847" y="382523"/>
                  </a:lnTo>
                  <a:lnTo>
                    <a:pt x="1450847" y="397001"/>
                  </a:lnTo>
                  <a:lnTo>
                    <a:pt x="1464564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6752" y="1917954"/>
            <a:ext cx="1450975" cy="3683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</a:t>
            </a:r>
            <a:r>
              <a:rPr sz="1800" b="1" spc="-160" dirty="0">
                <a:latin typeface="Trebuchet MS"/>
                <a:cs typeface="Trebuchet MS"/>
              </a:rPr>
              <a:t> 1.1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03035" y="2665476"/>
            <a:ext cx="1479550" cy="397510"/>
            <a:chOff x="6003035" y="2665476"/>
            <a:chExt cx="1479550" cy="397510"/>
          </a:xfrm>
        </p:grpSpPr>
        <p:sp>
          <p:nvSpPr>
            <p:cNvPr id="8" name="object 8"/>
            <p:cNvSpPr/>
            <p:nvPr/>
          </p:nvSpPr>
          <p:spPr>
            <a:xfrm>
              <a:off x="6016751" y="2679954"/>
              <a:ext cx="1450975" cy="368300"/>
            </a:xfrm>
            <a:custGeom>
              <a:avLst/>
              <a:gdLst/>
              <a:ahLst/>
              <a:cxnLst/>
              <a:rect l="l" t="t" r="r" b="b"/>
              <a:pathLst>
                <a:path w="1450975" h="368300">
                  <a:moveTo>
                    <a:pt x="1450848" y="368045"/>
                  </a:moveTo>
                  <a:lnTo>
                    <a:pt x="1450848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1450848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03035" y="2665476"/>
              <a:ext cx="1479550" cy="397510"/>
            </a:xfrm>
            <a:custGeom>
              <a:avLst/>
              <a:gdLst/>
              <a:ahLst/>
              <a:cxnLst/>
              <a:rect l="l" t="t" r="r" b="b"/>
              <a:pathLst>
                <a:path w="1479550" h="397510">
                  <a:moveTo>
                    <a:pt x="1479041" y="397001"/>
                  </a:moveTo>
                  <a:lnTo>
                    <a:pt x="1479041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5"/>
                  </a:lnTo>
                  <a:lnTo>
                    <a:pt x="28193" y="14477"/>
                  </a:lnTo>
                  <a:lnTo>
                    <a:pt x="28193" y="28955"/>
                  </a:lnTo>
                  <a:lnTo>
                    <a:pt x="1450847" y="28955"/>
                  </a:lnTo>
                  <a:lnTo>
                    <a:pt x="1450847" y="14477"/>
                  </a:lnTo>
                  <a:lnTo>
                    <a:pt x="1464564" y="28955"/>
                  </a:lnTo>
                  <a:lnTo>
                    <a:pt x="1464564" y="397001"/>
                  </a:lnTo>
                  <a:lnTo>
                    <a:pt x="1479041" y="397001"/>
                  </a:lnTo>
                  <a:close/>
                </a:path>
                <a:path w="1479550" h="397510">
                  <a:moveTo>
                    <a:pt x="28193" y="28955"/>
                  </a:moveTo>
                  <a:lnTo>
                    <a:pt x="28193" y="14477"/>
                  </a:lnTo>
                  <a:lnTo>
                    <a:pt x="13715" y="28955"/>
                  </a:lnTo>
                  <a:lnTo>
                    <a:pt x="28193" y="28955"/>
                  </a:lnTo>
                  <a:close/>
                </a:path>
                <a:path w="1479550" h="397510">
                  <a:moveTo>
                    <a:pt x="28193" y="368807"/>
                  </a:moveTo>
                  <a:lnTo>
                    <a:pt x="28193" y="28955"/>
                  </a:lnTo>
                  <a:lnTo>
                    <a:pt x="13715" y="28955"/>
                  </a:lnTo>
                  <a:lnTo>
                    <a:pt x="13715" y="368807"/>
                  </a:lnTo>
                  <a:lnTo>
                    <a:pt x="28193" y="368807"/>
                  </a:lnTo>
                  <a:close/>
                </a:path>
                <a:path w="1479550" h="397510">
                  <a:moveTo>
                    <a:pt x="1464564" y="368807"/>
                  </a:moveTo>
                  <a:lnTo>
                    <a:pt x="13715" y="368807"/>
                  </a:lnTo>
                  <a:lnTo>
                    <a:pt x="28193" y="382523"/>
                  </a:lnTo>
                  <a:lnTo>
                    <a:pt x="28193" y="397001"/>
                  </a:lnTo>
                  <a:lnTo>
                    <a:pt x="1450847" y="397001"/>
                  </a:lnTo>
                  <a:lnTo>
                    <a:pt x="1450847" y="382523"/>
                  </a:lnTo>
                  <a:lnTo>
                    <a:pt x="1464564" y="368807"/>
                  </a:lnTo>
                  <a:close/>
                </a:path>
                <a:path w="1479550" h="397510">
                  <a:moveTo>
                    <a:pt x="28193" y="397001"/>
                  </a:moveTo>
                  <a:lnTo>
                    <a:pt x="28193" y="382523"/>
                  </a:lnTo>
                  <a:lnTo>
                    <a:pt x="13715" y="368807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1479550" h="397510">
                  <a:moveTo>
                    <a:pt x="1464564" y="28955"/>
                  </a:moveTo>
                  <a:lnTo>
                    <a:pt x="1450847" y="14477"/>
                  </a:lnTo>
                  <a:lnTo>
                    <a:pt x="1450847" y="28955"/>
                  </a:lnTo>
                  <a:lnTo>
                    <a:pt x="1464564" y="28955"/>
                  </a:lnTo>
                  <a:close/>
                </a:path>
                <a:path w="1479550" h="397510">
                  <a:moveTo>
                    <a:pt x="1464564" y="368807"/>
                  </a:moveTo>
                  <a:lnTo>
                    <a:pt x="1464564" y="28955"/>
                  </a:lnTo>
                  <a:lnTo>
                    <a:pt x="1450847" y="28955"/>
                  </a:lnTo>
                  <a:lnTo>
                    <a:pt x="1450847" y="368807"/>
                  </a:lnTo>
                  <a:lnTo>
                    <a:pt x="1464564" y="368807"/>
                  </a:lnTo>
                  <a:close/>
                </a:path>
                <a:path w="1479550" h="397510">
                  <a:moveTo>
                    <a:pt x="1464564" y="397001"/>
                  </a:moveTo>
                  <a:lnTo>
                    <a:pt x="1464564" y="368807"/>
                  </a:lnTo>
                  <a:lnTo>
                    <a:pt x="1450847" y="382523"/>
                  </a:lnTo>
                  <a:lnTo>
                    <a:pt x="1450847" y="397001"/>
                  </a:lnTo>
                  <a:lnTo>
                    <a:pt x="1464564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16752" y="2679954"/>
            <a:ext cx="1450975" cy="3683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</a:t>
            </a:r>
            <a:r>
              <a:rPr sz="1800" b="1" spc="-160" dirty="0">
                <a:latin typeface="Trebuchet MS"/>
                <a:cs typeface="Trebuchet MS"/>
              </a:rPr>
              <a:t> 1.2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03035" y="3427476"/>
            <a:ext cx="1479550" cy="397510"/>
            <a:chOff x="6003035" y="3427476"/>
            <a:chExt cx="1479550" cy="397510"/>
          </a:xfrm>
        </p:grpSpPr>
        <p:sp>
          <p:nvSpPr>
            <p:cNvPr id="12" name="object 12"/>
            <p:cNvSpPr/>
            <p:nvPr/>
          </p:nvSpPr>
          <p:spPr>
            <a:xfrm>
              <a:off x="6016751" y="3441954"/>
              <a:ext cx="1450975" cy="368300"/>
            </a:xfrm>
            <a:custGeom>
              <a:avLst/>
              <a:gdLst/>
              <a:ahLst/>
              <a:cxnLst/>
              <a:rect l="l" t="t" r="r" b="b"/>
              <a:pathLst>
                <a:path w="1450975" h="368300">
                  <a:moveTo>
                    <a:pt x="1450848" y="368046"/>
                  </a:moveTo>
                  <a:lnTo>
                    <a:pt x="1450848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1450848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03035" y="3427476"/>
              <a:ext cx="1479550" cy="397510"/>
            </a:xfrm>
            <a:custGeom>
              <a:avLst/>
              <a:gdLst/>
              <a:ahLst/>
              <a:cxnLst/>
              <a:rect l="l" t="t" r="r" b="b"/>
              <a:pathLst>
                <a:path w="1479550" h="397510">
                  <a:moveTo>
                    <a:pt x="1479041" y="397001"/>
                  </a:moveTo>
                  <a:lnTo>
                    <a:pt x="1479041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6"/>
                  </a:lnTo>
                  <a:lnTo>
                    <a:pt x="28193" y="14477"/>
                  </a:lnTo>
                  <a:lnTo>
                    <a:pt x="28193" y="28956"/>
                  </a:lnTo>
                  <a:lnTo>
                    <a:pt x="1450847" y="28956"/>
                  </a:lnTo>
                  <a:lnTo>
                    <a:pt x="1450847" y="14477"/>
                  </a:lnTo>
                  <a:lnTo>
                    <a:pt x="1464564" y="28956"/>
                  </a:lnTo>
                  <a:lnTo>
                    <a:pt x="1464564" y="397001"/>
                  </a:lnTo>
                  <a:lnTo>
                    <a:pt x="1479041" y="397001"/>
                  </a:lnTo>
                  <a:close/>
                </a:path>
                <a:path w="1479550" h="397510">
                  <a:moveTo>
                    <a:pt x="28193" y="28956"/>
                  </a:moveTo>
                  <a:lnTo>
                    <a:pt x="28193" y="14477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1479550" h="397510">
                  <a:moveTo>
                    <a:pt x="28193" y="36880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3" y="368808"/>
                  </a:lnTo>
                  <a:close/>
                </a:path>
                <a:path w="1479550" h="397510">
                  <a:moveTo>
                    <a:pt x="1464564" y="368808"/>
                  </a:moveTo>
                  <a:lnTo>
                    <a:pt x="13715" y="368808"/>
                  </a:lnTo>
                  <a:lnTo>
                    <a:pt x="28193" y="382524"/>
                  </a:lnTo>
                  <a:lnTo>
                    <a:pt x="28193" y="397001"/>
                  </a:lnTo>
                  <a:lnTo>
                    <a:pt x="1450847" y="397001"/>
                  </a:lnTo>
                  <a:lnTo>
                    <a:pt x="1450847" y="382524"/>
                  </a:lnTo>
                  <a:lnTo>
                    <a:pt x="1464564" y="368808"/>
                  </a:lnTo>
                  <a:close/>
                </a:path>
                <a:path w="1479550" h="397510">
                  <a:moveTo>
                    <a:pt x="28193" y="397001"/>
                  </a:moveTo>
                  <a:lnTo>
                    <a:pt x="28193" y="382524"/>
                  </a:lnTo>
                  <a:lnTo>
                    <a:pt x="13715" y="368808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1479550" h="397510">
                  <a:moveTo>
                    <a:pt x="1464564" y="28956"/>
                  </a:moveTo>
                  <a:lnTo>
                    <a:pt x="1450847" y="14477"/>
                  </a:lnTo>
                  <a:lnTo>
                    <a:pt x="1450847" y="28956"/>
                  </a:lnTo>
                  <a:lnTo>
                    <a:pt x="1464564" y="28956"/>
                  </a:lnTo>
                  <a:close/>
                </a:path>
                <a:path w="1479550" h="397510">
                  <a:moveTo>
                    <a:pt x="1464564" y="368808"/>
                  </a:moveTo>
                  <a:lnTo>
                    <a:pt x="1464564" y="28956"/>
                  </a:lnTo>
                  <a:lnTo>
                    <a:pt x="1450847" y="28956"/>
                  </a:lnTo>
                  <a:lnTo>
                    <a:pt x="1450847" y="368808"/>
                  </a:lnTo>
                  <a:lnTo>
                    <a:pt x="1464564" y="368808"/>
                  </a:lnTo>
                  <a:close/>
                </a:path>
                <a:path w="1479550" h="397510">
                  <a:moveTo>
                    <a:pt x="1464564" y="397001"/>
                  </a:moveTo>
                  <a:lnTo>
                    <a:pt x="1464564" y="368808"/>
                  </a:lnTo>
                  <a:lnTo>
                    <a:pt x="1450847" y="382524"/>
                  </a:lnTo>
                  <a:lnTo>
                    <a:pt x="1450847" y="397001"/>
                  </a:lnTo>
                  <a:lnTo>
                    <a:pt x="1464564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16752" y="3441953"/>
            <a:ext cx="1450975" cy="3683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</a:t>
            </a:r>
            <a:r>
              <a:rPr sz="1800" b="1" spc="-160" dirty="0">
                <a:latin typeface="Trebuchet MS"/>
                <a:cs typeface="Trebuchet MS"/>
              </a:rPr>
              <a:t> 1.3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03035" y="4189476"/>
            <a:ext cx="1479550" cy="397510"/>
            <a:chOff x="6003035" y="4189476"/>
            <a:chExt cx="1479550" cy="397510"/>
          </a:xfrm>
        </p:grpSpPr>
        <p:sp>
          <p:nvSpPr>
            <p:cNvPr id="16" name="object 16"/>
            <p:cNvSpPr/>
            <p:nvPr/>
          </p:nvSpPr>
          <p:spPr>
            <a:xfrm>
              <a:off x="6016751" y="4203954"/>
              <a:ext cx="1450975" cy="368300"/>
            </a:xfrm>
            <a:custGeom>
              <a:avLst/>
              <a:gdLst/>
              <a:ahLst/>
              <a:cxnLst/>
              <a:rect l="l" t="t" r="r" b="b"/>
              <a:pathLst>
                <a:path w="1450975" h="368300">
                  <a:moveTo>
                    <a:pt x="1450848" y="368046"/>
                  </a:moveTo>
                  <a:lnTo>
                    <a:pt x="1450848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1450848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03035" y="4189476"/>
              <a:ext cx="1479550" cy="397510"/>
            </a:xfrm>
            <a:custGeom>
              <a:avLst/>
              <a:gdLst/>
              <a:ahLst/>
              <a:cxnLst/>
              <a:rect l="l" t="t" r="r" b="b"/>
              <a:pathLst>
                <a:path w="1479550" h="397510">
                  <a:moveTo>
                    <a:pt x="1479041" y="397001"/>
                  </a:moveTo>
                  <a:lnTo>
                    <a:pt x="1479041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6"/>
                  </a:lnTo>
                  <a:lnTo>
                    <a:pt x="28193" y="14477"/>
                  </a:lnTo>
                  <a:lnTo>
                    <a:pt x="28193" y="28956"/>
                  </a:lnTo>
                  <a:lnTo>
                    <a:pt x="1450847" y="28956"/>
                  </a:lnTo>
                  <a:lnTo>
                    <a:pt x="1450847" y="14477"/>
                  </a:lnTo>
                  <a:lnTo>
                    <a:pt x="1464564" y="28956"/>
                  </a:lnTo>
                  <a:lnTo>
                    <a:pt x="1464564" y="397001"/>
                  </a:lnTo>
                  <a:lnTo>
                    <a:pt x="1479041" y="397001"/>
                  </a:lnTo>
                  <a:close/>
                </a:path>
                <a:path w="1479550" h="397510">
                  <a:moveTo>
                    <a:pt x="28193" y="28956"/>
                  </a:moveTo>
                  <a:lnTo>
                    <a:pt x="28193" y="14477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1479550" h="397510">
                  <a:moveTo>
                    <a:pt x="28193" y="36880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3" y="368808"/>
                  </a:lnTo>
                  <a:close/>
                </a:path>
                <a:path w="1479550" h="397510">
                  <a:moveTo>
                    <a:pt x="1464564" y="368808"/>
                  </a:moveTo>
                  <a:lnTo>
                    <a:pt x="13715" y="368808"/>
                  </a:lnTo>
                  <a:lnTo>
                    <a:pt x="28193" y="382524"/>
                  </a:lnTo>
                  <a:lnTo>
                    <a:pt x="28193" y="397001"/>
                  </a:lnTo>
                  <a:lnTo>
                    <a:pt x="1450847" y="397001"/>
                  </a:lnTo>
                  <a:lnTo>
                    <a:pt x="1450847" y="382524"/>
                  </a:lnTo>
                  <a:lnTo>
                    <a:pt x="1464564" y="368808"/>
                  </a:lnTo>
                  <a:close/>
                </a:path>
                <a:path w="1479550" h="397510">
                  <a:moveTo>
                    <a:pt x="28193" y="397001"/>
                  </a:moveTo>
                  <a:lnTo>
                    <a:pt x="28193" y="382524"/>
                  </a:lnTo>
                  <a:lnTo>
                    <a:pt x="13715" y="368808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1479550" h="397510">
                  <a:moveTo>
                    <a:pt x="1464564" y="28956"/>
                  </a:moveTo>
                  <a:lnTo>
                    <a:pt x="1450847" y="14477"/>
                  </a:lnTo>
                  <a:lnTo>
                    <a:pt x="1450847" y="28956"/>
                  </a:lnTo>
                  <a:lnTo>
                    <a:pt x="1464564" y="28956"/>
                  </a:lnTo>
                  <a:close/>
                </a:path>
                <a:path w="1479550" h="397510">
                  <a:moveTo>
                    <a:pt x="1464564" y="368808"/>
                  </a:moveTo>
                  <a:lnTo>
                    <a:pt x="1464564" y="28956"/>
                  </a:lnTo>
                  <a:lnTo>
                    <a:pt x="1450847" y="28956"/>
                  </a:lnTo>
                  <a:lnTo>
                    <a:pt x="1450847" y="368808"/>
                  </a:lnTo>
                  <a:lnTo>
                    <a:pt x="1464564" y="368808"/>
                  </a:lnTo>
                  <a:close/>
                </a:path>
                <a:path w="1479550" h="397510">
                  <a:moveTo>
                    <a:pt x="1464564" y="397001"/>
                  </a:moveTo>
                  <a:lnTo>
                    <a:pt x="1464564" y="368808"/>
                  </a:lnTo>
                  <a:lnTo>
                    <a:pt x="1450847" y="382524"/>
                  </a:lnTo>
                  <a:lnTo>
                    <a:pt x="1450847" y="397001"/>
                  </a:lnTo>
                  <a:lnTo>
                    <a:pt x="1464564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16752" y="4195064"/>
            <a:ext cx="145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</a:t>
            </a:r>
            <a:r>
              <a:rPr sz="1800" b="1" spc="-160" dirty="0">
                <a:latin typeface="Trebuchet MS"/>
                <a:cs typeface="Trebuchet MS"/>
              </a:rPr>
              <a:t> 1.4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03035" y="4951476"/>
            <a:ext cx="1479550" cy="397510"/>
            <a:chOff x="6003035" y="4951476"/>
            <a:chExt cx="1479550" cy="397510"/>
          </a:xfrm>
        </p:grpSpPr>
        <p:sp>
          <p:nvSpPr>
            <p:cNvPr id="20" name="object 20"/>
            <p:cNvSpPr/>
            <p:nvPr/>
          </p:nvSpPr>
          <p:spPr>
            <a:xfrm>
              <a:off x="6016751" y="4965954"/>
              <a:ext cx="1450975" cy="368300"/>
            </a:xfrm>
            <a:custGeom>
              <a:avLst/>
              <a:gdLst/>
              <a:ahLst/>
              <a:cxnLst/>
              <a:rect l="l" t="t" r="r" b="b"/>
              <a:pathLst>
                <a:path w="1450975" h="368300">
                  <a:moveTo>
                    <a:pt x="1450848" y="368046"/>
                  </a:moveTo>
                  <a:lnTo>
                    <a:pt x="1450848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1450848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03035" y="4951476"/>
              <a:ext cx="1479550" cy="397510"/>
            </a:xfrm>
            <a:custGeom>
              <a:avLst/>
              <a:gdLst/>
              <a:ahLst/>
              <a:cxnLst/>
              <a:rect l="l" t="t" r="r" b="b"/>
              <a:pathLst>
                <a:path w="1479550" h="397510">
                  <a:moveTo>
                    <a:pt x="1479041" y="397001"/>
                  </a:moveTo>
                  <a:lnTo>
                    <a:pt x="1479041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5" y="397001"/>
                  </a:lnTo>
                  <a:lnTo>
                    <a:pt x="13715" y="28956"/>
                  </a:lnTo>
                  <a:lnTo>
                    <a:pt x="28193" y="14477"/>
                  </a:lnTo>
                  <a:lnTo>
                    <a:pt x="28193" y="28956"/>
                  </a:lnTo>
                  <a:lnTo>
                    <a:pt x="1450847" y="28956"/>
                  </a:lnTo>
                  <a:lnTo>
                    <a:pt x="1450847" y="14477"/>
                  </a:lnTo>
                  <a:lnTo>
                    <a:pt x="1464564" y="28956"/>
                  </a:lnTo>
                  <a:lnTo>
                    <a:pt x="1464564" y="397001"/>
                  </a:lnTo>
                  <a:lnTo>
                    <a:pt x="1479041" y="397001"/>
                  </a:lnTo>
                  <a:close/>
                </a:path>
                <a:path w="1479550" h="397510">
                  <a:moveTo>
                    <a:pt x="28193" y="28956"/>
                  </a:moveTo>
                  <a:lnTo>
                    <a:pt x="28193" y="14477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1479550" h="397510">
                  <a:moveTo>
                    <a:pt x="28193" y="36880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3" y="368808"/>
                  </a:lnTo>
                  <a:close/>
                </a:path>
                <a:path w="1479550" h="397510">
                  <a:moveTo>
                    <a:pt x="1464564" y="368808"/>
                  </a:moveTo>
                  <a:lnTo>
                    <a:pt x="13715" y="368808"/>
                  </a:lnTo>
                  <a:lnTo>
                    <a:pt x="28193" y="382524"/>
                  </a:lnTo>
                  <a:lnTo>
                    <a:pt x="28193" y="397001"/>
                  </a:lnTo>
                  <a:lnTo>
                    <a:pt x="1450847" y="397001"/>
                  </a:lnTo>
                  <a:lnTo>
                    <a:pt x="1450847" y="382524"/>
                  </a:lnTo>
                  <a:lnTo>
                    <a:pt x="1464564" y="368808"/>
                  </a:lnTo>
                  <a:close/>
                </a:path>
                <a:path w="1479550" h="397510">
                  <a:moveTo>
                    <a:pt x="28193" y="397001"/>
                  </a:moveTo>
                  <a:lnTo>
                    <a:pt x="28193" y="382524"/>
                  </a:lnTo>
                  <a:lnTo>
                    <a:pt x="13715" y="368808"/>
                  </a:lnTo>
                  <a:lnTo>
                    <a:pt x="13715" y="397001"/>
                  </a:lnTo>
                  <a:lnTo>
                    <a:pt x="28193" y="397001"/>
                  </a:lnTo>
                  <a:close/>
                </a:path>
                <a:path w="1479550" h="397510">
                  <a:moveTo>
                    <a:pt x="1464564" y="28956"/>
                  </a:moveTo>
                  <a:lnTo>
                    <a:pt x="1450847" y="14477"/>
                  </a:lnTo>
                  <a:lnTo>
                    <a:pt x="1450847" y="28956"/>
                  </a:lnTo>
                  <a:lnTo>
                    <a:pt x="1464564" y="28956"/>
                  </a:lnTo>
                  <a:close/>
                </a:path>
                <a:path w="1479550" h="397510">
                  <a:moveTo>
                    <a:pt x="1464564" y="368808"/>
                  </a:moveTo>
                  <a:lnTo>
                    <a:pt x="1464564" y="28956"/>
                  </a:lnTo>
                  <a:lnTo>
                    <a:pt x="1450847" y="28956"/>
                  </a:lnTo>
                  <a:lnTo>
                    <a:pt x="1450847" y="368808"/>
                  </a:lnTo>
                  <a:lnTo>
                    <a:pt x="1464564" y="368808"/>
                  </a:lnTo>
                  <a:close/>
                </a:path>
                <a:path w="1479550" h="397510">
                  <a:moveTo>
                    <a:pt x="1464564" y="397001"/>
                  </a:moveTo>
                  <a:lnTo>
                    <a:pt x="1464564" y="368808"/>
                  </a:lnTo>
                  <a:lnTo>
                    <a:pt x="1450847" y="382524"/>
                  </a:lnTo>
                  <a:lnTo>
                    <a:pt x="1450847" y="397001"/>
                  </a:lnTo>
                  <a:lnTo>
                    <a:pt x="1464564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16752" y="4957064"/>
            <a:ext cx="145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</a:t>
            </a:r>
            <a:r>
              <a:rPr sz="1800" b="1" spc="-160" dirty="0">
                <a:latin typeface="Trebuchet MS"/>
                <a:cs typeface="Trebuchet MS"/>
              </a:rPr>
              <a:t> 1.5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03035" y="5713476"/>
            <a:ext cx="1479550" cy="397510"/>
            <a:chOff x="6003035" y="5713476"/>
            <a:chExt cx="1479550" cy="397510"/>
          </a:xfrm>
        </p:grpSpPr>
        <p:sp>
          <p:nvSpPr>
            <p:cNvPr id="24" name="object 24"/>
            <p:cNvSpPr/>
            <p:nvPr/>
          </p:nvSpPr>
          <p:spPr>
            <a:xfrm>
              <a:off x="6016751" y="5727954"/>
              <a:ext cx="1450975" cy="368300"/>
            </a:xfrm>
            <a:custGeom>
              <a:avLst/>
              <a:gdLst/>
              <a:ahLst/>
              <a:cxnLst/>
              <a:rect l="l" t="t" r="r" b="b"/>
              <a:pathLst>
                <a:path w="1450975" h="368300">
                  <a:moveTo>
                    <a:pt x="1450848" y="368046"/>
                  </a:moveTo>
                  <a:lnTo>
                    <a:pt x="1450848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1450848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3035" y="5713476"/>
              <a:ext cx="1479550" cy="397510"/>
            </a:xfrm>
            <a:custGeom>
              <a:avLst/>
              <a:gdLst/>
              <a:ahLst/>
              <a:cxnLst/>
              <a:rect l="l" t="t" r="r" b="b"/>
              <a:pathLst>
                <a:path w="1479550" h="397510">
                  <a:moveTo>
                    <a:pt x="1479041" y="397001"/>
                  </a:moveTo>
                  <a:lnTo>
                    <a:pt x="1479041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3716" y="397001"/>
                  </a:lnTo>
                  <a:lnTo>
                    <a:pt x="13715" y="28956"/>
                  </a:lnTo>
                  <a:lnTo>
                    <a:pt x="28193" y="14477"/>
                  </a:lnTo>
                  <a:lnTo>
                    <a:pt x="28193" y="28956"/>
                  </a:lnTo>
                  <a:lnTo>
                    <a:pt x="1450847" y="28956"/>
                  </a:lnTo>
                  <a:lnTo>
                    <a:pt x="1450847" y="14477"/>
                  </a:lnTo>
                  <a:lnTo>
                    <a:pt x="1464564" y="28956"/>
                  </a:lnTo>
                  <a:lnTo>
                    <a:pt x="1464564" y="397001"/>
                  </a:lnTo>
                  <a:lnTo>
                    <a:pt x="1479041" y="397001"/>
                  </a:lnTo>
                  <a:close/>
                </a:path>
                <a:path w="1479550" h="397510">
                  <a:moveTo>
                    <a:pt x="28193" y="28956"/>
                  </a:moveTo>
                  <a:lnTo>
                    <a:pt x="28193" y="14477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1479550" h="397510">
                  <a:moveTo>
                    <a:pt x="28194" y="36880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6" y="368808"/>
                  </a:lnTo>
                  <a:lnTo>
                    <a:pt x="28194" y="368808"/>
                  </a:lnTo>
                  <a:close/>
                </a:path>
                <a:path w="1479550" h="397510">
                  <a:moveTo>
                    <a:pt x="1464564" y="368808"/>
                  </a:moveTo>
                  <a:lnTo>
                    <a:pt x="13716" y="368808"/>
                  </a:lnTo>
                  <a:lnTo>
                    <a:pt x="28194" y="382524"/>
                  </a:lnTo>
                  <a:lnTo>
                    <a:pt x="28194" y="397001"/>
                  </a:lnTo>
                  <a:lnTo>
                    <a:pt x="1450847" y="397001"/>
                  </a:lnTo>
                  <a:lnTo>
                    <a:pt x="1450847" y="382524"/>
                  </a:lnTo>
                  <a:lnTo>
                    <a:pt x="1464564" y="368808"/>
                  </a:lnTo>
                  <a:close/>
                </a:path>
                <a:path w="1479550" h="397510">
                  <a:moveTo>
                    <a:pt x="28194" y="397001"/>
                  </a:moveTo>
                  <a:lnTo>
                    <a:pt x="28194" y="382524"/>
                  </a:lnTo>
                  <a:lnTo>
                    <a:pt x="13716" y="368808"/>
                  </a:lnTo>
                  <a:lnTo>
                    <a:pt x="13716" y="397001"/>
                  </a:lnTo>
                  <a:lnTo>
                    <a:pt x="28194" y="397001"/>
                  </a:lnTo>
                  <a:close/>
                </a:path>
                <a:path w="1479550" h="397510">
                  <a:moveTo>
                    <a:pt x="1464564" y="28956"/>
                  </a:moveTo>
                  <a:lnTo>
                    <a:pt x="1450847" y="14477"/>
                  </a:lnTo>
                  <a:lnTo>
                    <a:pt x="1450847" y="28956"/>
                  </a:lnTo>
                  <a:lnTo>
                    <a:pt x="1464564" y="28956"/>
                  </a:lnTo>
                  <a:close/>
                </a:path>
                <a:path w="1479550" h="397510">
                  <a:moveTo>
                    <a:pt x="1464564" y="368808"/>
                  </a:moveTo>
                  <a:lnTo>
                    <a:pt x="1464564" y="28956"/>
                  </a:lnTo>
                  <a:lnTo>
                    <a:pt x="1450847" y="28956"/>
                  </a:lnTo>
                  <a:lnTo>
                    <a:pt x="1450847" y="368808"/>
                  </a:lnTo>
                  <a:lnTo>
                    <a:pt x="1464564" y="368808"/>
                  </a:lnTo>
                  <a:close/>
                </a:path>
                <a:path w="1479550" h="397510">
                  <a:moveTo>
                    <a:pt x="1464564" y="397001"/>
                  </a:moveTo>
                  <a:lnTo>
                    <a:pt x="1464564" y="368808"/>
                  </a:lnTo>
                  <a:lnTo>
                    <a:pt x="1450847" y="382524"/>
                  </a:lnTo>
                  <a:lnTo>
                    <a:pt x="1450847" y="397001"/>
                  </a:lnTo>
                  <a:lnTo>
                    <a:pt x="1464564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016752" y="5727953"/>
            <a:ext cx="1450975" cy="3683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</a:t>
            </a:r>
            <a:r>
              <a:rPr sz="1800" b="1" spc="-160" dirty="0">
                <a:latin typeface="Trebuchet MS"/>
                <a:cs typeface="Trebuchet MS"/>
              </a:rPr>
              <a:t> 1.6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59635" y="1510283"/>
            <a:ext cx="4370070" cy="4364355"/>
            <a:chOff x="1659635" y="1510283"/>
            <a:chExt cx="4370070" cy="4364355"/>
          </a:xfrm>
        </p:grpSpPr>
        <p:sp>
          <p:nvSpPr>
            <p:cNvPr id="28" name="object 28"/>
            <p:cNvSpPr/>
            <p:nvPr/>
          </p:nvSpPr>
          <p:spPr>
            <a:xfrm>
              <a:off x="5012436" y="1588769"/>
              <a:ext cx="1017269" cy="4285615"/>
            </a:xfrm>
            <a:custGeom>
              <a:avLst/>
              <a:gdLst/>
              <a:ahLst/>
              <a:cxnLst/>
              <a:rect l="l" t="t" r="r" b="b"/>
              <a:pathLst>
                <a:path w="1017270" h="4285615">
                  <a:moveTo>
                    <a:pt x="1008126" y="454914"/>
                  </a:moveTo>
                  <a:lnTo>
                    <a:pt x="883920" y="425958"/>
                  </a:lnTo>
                  <a:lnTo>
                    <a:pt x="853440" y="418338"/>
                  </a:lnTo>
                  <a:lnTo>
                    <a:pt x="822198" y="409956"/>
                  </a:lnTo>
                  <a:lnTo>
                    <a:pt x="791718" y="402336"/>
                  </a:lnTo>
                  <a:lnTo>
                    <a:pt x="699516" y="374904"/>
                  </a:lnTo>
                  <a:lnTo>
                    <a:pt x="637794" y="353568"/>
                  </a:lnTo>
                  <a:lnTo>
                    <a:pt x="546354" y="317754"/>
                  </a:lnTo>
                  <a:lnTo>
                    <a:pt x="454152" y="273558"/>
                  </a:lnTo>
                  <a:lnTo>
                    <a:pt x="392430" y="240792"/>
                  </a:lnTo>
                  <a:lnTo>
                    <a:pt x="361950" y="222504"/>
                  </a:lnTo>
                  <a:lnTo>
                    <a:pt x="330708" y="204978"/>
                  </a:lnTo>
                  <a:lnTo>
                    <a:pt x="268986" y="166116"/>
                  </a:lnTo>
                  <a:lnTo>
                    <a:pt x="238506" y="146304"/>
                  </a:lnTo>
                  <a:lnTo>
                    <a:pt x="207264" y="126492"/>
                  </a:lnTo>
                  <a:lnTo>
                    <a:pt x="176784" y="105918"/>
                  </a:lnTo>
                  <a:lnTo>
                    <a:pt x="145542" y="85344"/>
                  </a:lnTo>
                  <a:lnTo>
                    <a:pt x="22098" y="0"/>
                  </a:lnTo>
                  <a:lnTo>
                    <a:pt x="6096" y="23622"/>
                  </a:lnTo>
                  <a:lnTo>
                    <a:pt x="129540" y="108966"/>
                  </a:lnTo>
                  <a:lnTo>
                    <a:pt x="192024" y="150114"/>
                  </a:lnTo>
                  <a:lnTo>
                    <a:pt x="222504" y="170688"/>
                  </a:lnTo>
                  <a:lnTo>
                    <a:pt x="284988" y="210312"/>
                  </a:lnTo>
                  <a:lnTo>
                    <a:pt x="347472" y="247650"/>
                  </a:lnTo>
                  <a:lnTo>
                    <a:pt x="409194" y="282702"/>
                  </a:lnTo>
                  <a:lnTo>
                    <a:pt x="471678" y="314706"/>
                  </a:lnTo>
                  <a:lnTo>
                    <a:pt x="534162" y="343662"/>
                  </a:lnTo>
                  <a:lnTo>
                    <a:pt x="596646" y="368808"/>
                  </a:lnTo>
                  <a:lnTo>
                    <a:pt x="659130" y="391668"/>
                  </a:lnTo>
                  <a:lnTo>
                    <a:pt x="721614" y="411480"/>
                  </a:lnTo>
                  <a:lnTo>
                    <a:pt x="784098" y="429768"/>
                  </a:lnTo>
                  <a:lnTo>
                    <a:pt x="845820" y="445770"/>
                  </a:lnTo>
                  <a:lnTo>
                    <a:pt x="939546" y="468630"/>
                  </a:lnTo>
                  <a:lnTo>
                    <a:pt x="1001268" y="483108"/>
                  </a:lnTo>
                  <a:lnTo>
                    <a:pt x="1008126" y="454914"/>
                  </a:lnTo>
                  <a:close/>
                </a:path>
                <a:path w="1017270" h="4285615">
                  <a:moveTo>
                    <a:pt x="1011936" y="1295400"/>
                  </a:moveTo>
                  <a:lnTo>
                    <a:pt x="888492" y="1217676"/>
                  </a:lnTo>
                  <a:lnTo>
                    <a:pt x="826770" y="1175766"/>
                  </a:lnTo>
                  <a:lnTo>
                    <a:pt x="765810" y="1130808"/>
                  </a:lnTo>
                  <a:lnTo>
                    <a:pt x="735330" y="1106424"/>
                  </a:lnTo>
                  <a:lnTo>
                    <a:pt x="719328" y="1094232"/>
                  </a:lnTo>
                  <a:lnTo>
                    <a:pt x="658368" y="1040130"/>
                  </a:lnTo>
                  <a:lnTo>
                    <a:pt x="612648" y="995172"/>
                  </a:lnTo>
                  <a:lnTo>
                    <a:pt x="597408" y="979170"/>
                  </a:lnTo>
                  <a:lnTo>
                    <a:pt x="581406" y="963168"/>
                  </a:lnTo>
                  <a:lnTo>
                    <a:pt x="566166" y="945642"/>
                  </a:lnTo>
                  <a:lnTo>
                    <a:pt x="550926" y="928878"/>
                  </a:lnTo>
                  <a:lnTo>
                    <a:pt x="520446" y="892302"/>
                  </a:lnTo>
                  <a:lnTo>
                    <a:pt x="489966" y="852678"/>
                  </a:lnTo>
                  <a:lnTo>
                    <a:pt x="458724" y="811530"/>
                  </a:lnTo>
                  <a:lnTo>
                    <a:pt x="397002" y="723138"/>
                  </a:lnTo>
                  <a:lnTo>
                    <a:pt x="366522" y="675894"/>
                  </a:lnTo>
                  <a:lnTo>
                    <a:pt x="304800" y="576834"/>
                  </a:lnTo>
                  <a:lnTo>
                    <a:pt x="273558" y="525018"/>
                  </a:lnTo>
                  <a:lnTo>
                    <a:pt x="211836" y="418338"/>
                  </a:lnTo>
                  <a:lnTo>
                    <a:pt x="181356" y="363474"/>
                  </a:lnTo>
                  <a:lnTo>
                    <a:pt x="150114" y="307848"/>
                  </a:lnTo>
                  <a:lnTo>
                    <a:pt x="88392" y="195072"/>
                  </a:lnTo>
                  <a:lnTo>
                    <a:pt x="26670" y="81534"/>
                  </a:lnTo>
                  <a:lnTo>
                    <a:pt x="1524" y="94488"/>
                  </a:lnTo>
                  <a:lnTo>
                    <a:pt x="63246" y="208788"/>
                  </a:lnTo>
                  <a:lnTo>
                    <a:pt x="124968" y="321564"/>
                  </a:lnTo>
                  <a:lnTo>
                    <a:pt x="156210" y="377952"/>
                  </a:lnTo>
                  <a:lnTo>
                    <a:pt x="187452" y="432816"/>
                  </a:lnTo>
                  <a:lnTo>
                    <a:pt x="217932" y="486918"/>
                  </a:lnTo>
                  <a:lnTo>
                    <a:pt x="249174" y="539496"/>
                  </a:lnTo>
                  <a:lnTo>
                    <a:pt x="280416" y="591312"/>
                  </a:lnTo>
                  <a:lnTo>
                    <a:pt x="311658" y="642366"/>
                  </a:lnTo>
                  <a:lnTo>
                    <a:pt x="342138" y="691134"/>
                  </a:lnTo>
                  <a:lnTo>
                    <a:pt x="373380" y="738378"/>
                  </a:lnTo>
                  <a:lnTo>
                    <a:pt x="404622" y="784860"/>
                  </a:lnTo>
                  <a:lnTo>
                    <a:pt x="435864" y="828294"/>
                  </a:lnTo>
                  <a:lnTo>
                    <a:pt x="467106" y="870204"/>
                  </a:lnTo>
                  <a:lnTo>
                    <a:pt x="513588" y="928878"/>
                  </a:lnTo>
                  <a:lnTo>
                    <a:pt x="544830" y="964692"/>
                  </a:lnTo>
                  <a:lnTo>
                    <a:pt x="576072" y="998982"/>
                  </a:lnTo>
                  <a:lnTo>
                    <a:pt x="592074" y="1014984"/>
                  </a:lnTo>
                  <a:lnTo>
                    <a:pt x="607314" y="1030986"/>
                  </a:lnTo>
                  <a:lnTo>
                    <a:pt x="638556" y="1060704"/>
                  </a:lnTo>
                  <a:lnTo>
                    <a:pt x="669798" y="1088898"/>
                  </a:lnTo>
                  <a:lnTo>
                    <a:pt x="701040" y="1115568"/>
                  </a:lnTo>
                  <a:lnTo>
                    <a:pt x="717042" y="1128522"/>
                  </a:lnTo>
                  <a:lnTo>
                    <a:pt x="732282" y="1141476"/>
                  </a:lnTo>
                  <a:lnTo>
                    <a:pt x="763524" y="1165098"/>
                  </a:lnTo>
                  <a:lnTo>
                    <a:pt x="779526" y="1176528"/>
                  </a:lnTo>
                  <a:lnTo>
                    <a:pt x="810768" y="1199388"/>
                  </a:lnTo>
                  <a:lnTo>
                    <a:pt x="872490" y="1241298"/>
                  </a:lnTo>
                  <a:lnTo>
                    <a:pt x="934974" y="1280922"/>
                  </a:lnTo>
                  <a:lnTo>
                    <a:pt x="966216" y="1299972"/>
                  </a:lnTo>
                  <a:lnTo>
                    <a:pt x="996696" y="1319022"/>
                  </a:lnTo>
                  <a:lnTo>
                    <a:pt x="1011936" y="1295400"/>
                  </a:lnTo>
                  <a:close/>
                </a:path>
                <a:path w="1017270" h="4285615">
                  <a:moveTo>
                    <a:pt x="1014222" y="2058924"/>
                  </a:moveTo>
                  <a:lnTo>
                    <a:pt x="983742" y="2029206"/>
                  </a:lnTo>
                  <a:lnTo>
                    <a:pt x="952500" y="1999488"/>
                  </a:lnTo>
                  <a:lnTo>
                    <a:pt x="890778" y="1937766"/>
                  </a:lnTo>
                  <a:lnTo>
                    <a:pt x="860298" y="1905762"/>
                  </a:lnTo>
                  <a:lnTo>
                    <a:pt x="845058" y="1888998"/>
                  </a:lnTo>
                  <a:lnTo>
                    <a:pt x="829056" y="1872996"/>
                  </a:lnTo>
                  <a:lnTo>
                    <a:pt x="783336" y="1820418"/>
                  </a:lnTo>
                  <a:lnTo>
                    <a:pt x="752856" y="1783842"/>
                  </a:lnTo>
                  <a:lnTo>
                    <a:pt x="706374" y="1724406"/>
                  </a:lnTo>
                  <a:lnTo>
                    <a:pt x="660654" y="1659636"/>
                  </a:lnTo>
                  <a:lnTo>
                    <a:pt x="644652" y="1637538"/>
                  </a:lnTo>
                  <a:lnTo>
                    <a:pt x="629412" y="1613916"/>
                  </a:lnTo>
                  <a:lnTo>
                    <a:pt x="614172" y="1589532"/>
                  </a:lnTo>
                  <a:lnTo>
                    <a:pt x="583692" y="1539240"/>
                  </a:lnTo>
                  <a:lnTo>
                    <a:pt x="568452" y="1512570"/>
                  </a:lnTo>
                  <a:lnTo>
                    <a:pt x="552450" y="1485138"/>
                  </a:lnTo>
                  <a:lnTo>
                    <a:pt x="537210" y="1456944"/>
                  </a:lnTo>
                  <a:lnTo>
                    <a:pt x="521970" y="1427988"/>
                  </a:lnTo>
                  <a:lnTo>
                    <a:pt x="506730" y="1397508"/>
                  </a:lnTo>
                  <a:lnTo>
                    <a:pt x="491490" y="1366266"/>
                  </a:lnTo>
                  <a:lnTo>
                    <a:pt x="475488" y="1335024"/>
                  </a:lnTo>
                  <a:lnTo>
                    <a:pt x="445008" y="1268730"/>
                  </a:lnTo>
                  <a:lnTo>
                    <a:pt x="398526" y="1163574"/>
                  </a:lnTo>
                  <a:lnTo>
                    <a:pt x="336804" y="1013460"/>
                  </a:lnTo>
                  <a:lnTo>
                    <a:pt x="305562" y="934212"/>
                  </a:lnTo>
                  <a:lnTo>
                    <a:pt x="243840" y="771144"/>
                  </a:lnTo>
                  <a:lnTo>
                    <a:pt x="213360" y="686562"/>
                  </a:lnTo>
                  <a:lnTo>
                    <a:pt x="182118" y="601218"/>
                  </a:lnTo>
                  <a:lnTo>
                    <a:pt x="150876" y="514350"/>
                  </a:lnTo>
                  <a:lnTo>
                    <a:pt x="120396" y="425958"/>
                  </a:lnTo>
                  <a:lnTo>
                    <a:pt x="89154" y="337566"/>
                  </a:lnTo>
                  <a:lnTo>
                    <a:pt x="27432" y="159258"/>
                  </a:lnTo>
                  <a:lnTo>
                    <a:pt x="762" y="169164"/>
                  </a:lnTo>
                  <a:lnTo>
                    <a:pt x="92964" y="435864"/>
                  </a:lnTo>
                  <a:lnTo>
                    <a:pt x="124206" y="523494"/>
                  </a:lnTo>
                  <a:lnTo>
                    <a:pt x="155448" y="610362"/>
                  </a:lnTo>
                  <a:lnTo>
                    <a:pt x="185928" y="696468"/>
                  </a:lnTo>
                  <a:lnTo>
                    <a:pt x="217170" y="781050"/>
                  </a:lnTo>
                  <a:lnTo>
                    <a:pt x="248412" y="863346"/>
                  </a:lnTo>
                  <a:lnTo>
                    <a:pt x="278892" y="944880"/>
                  </a:lnTo>
                  <a:lnTo>
                    <a:pt x="310134" y="1023366"/>
                  </a:lnTo>
                  <a:lnTo>
                    <a:pt x="341376" y="1100328"/>
                  </a:lnTo>
                  <a:lnTo>
                    <a:pt x="403098" y="1245870"/>
                  </a:lnTo>
                  <a:lnTo>
                    <a:pt x="419100" y="1280160"/>
                  </a:lnTo>
                  <a:lnTo>
                    <a:pt x="449580" y="1347216"/>
                  </a:lnTo>
                  <a:lnTo>
                    <a:pt x="465582" y="1379220"/>
                  </a:lnTo>
                  <a:lnTo>
                    <a:pt x="480822" y="1410462"/>
                  </a:lnTo>
                  <a:lnTo>
                    <a:pt x="527304" y="1498854"/>
                  </a:lnTo>
                  <a:lnTo>
                    <a:pt x="543306" y="1526286"/>
                  </a:lnTo>
                  <a:lnTo>
                    <a:pt x="558546" y="1552956"/>
                  </a:lnTo>
                  <a:lnTo>
                    <a:pt x="589788" y="1604772"/>
                  </a:lnTo>
                  <a:lnTo>
                    <a:pt x="621030" y="1652778"/>
                  </a:lnTo>
                  <a:lnTo>
                    <a:pt x="637032" y="1675638"/>
                  </a:lnTo>
                  <a:lnTo>
                    <a:pt x="652272" y="1698498"/>
                  </a:lnTo>
                  <a:lnTo>
                    <a:pt x="667512" y="1719834"/>
                  </a:lnTo>
                  <a:lnTo>
                    <a:pt x="698754" y="1761744"/>
                  </a:lnTo>
                  <a:lnTo>
                    <a:pt x="714756" y="1781556"/>
                  </a:lnTo>
                  <a:lnTo>
                    <a:pt x="729996" y="1801368"/>
                  </a:lnTo>
                  <a:lnTo>
                    <a:pt x="761238" y="1838706"/>
                  </a:lnTo>
                  <a:lnTo>
                    <a:pt x="792480" y="1874520"/>
                  </a:lnTo>
                  <a:lnTo>
                    <a:pt x="838962" y="1925574"/>
                  </a:lnTo>
                  <a:lnTo>
                    <a:pt x="854964" y="1941576"/>
                  </a:lnTo>
                  <a:lnTo>
                    <a:pt x="870204" y="1957578"/>
                  </a:lnTo>
                  <a:lnTo>
                    <a:pt x="901446" y="1988820"/>
                  </a:lnTo>
                  <a:lnTo>
                    <a:pt x="994410" y="2079498"/>
                  </a:lnTo>
                  <a:lnTo>
                    <a:pt x="1014222" y="2058924"/>
                  </a:lnTo>
                  <a:close/>
                </a:path>
                <a:path w="1017270" h="4285615">
                  <a:moveTo>
                    <a:pt x="1017270" y="4272534"/>
                  </a:moveTo>
                  <a:lnTo>
                    <a:pt x="986028" y="4211574"/>
                  </a:lnTo>
                  <a:lnTo>
                    <a:pt x="924306" y="4088130"/>
                  </a:lnTo>
                  <a:lnTo>
                    <a:pt x="893826" y="4024884"/>
                  </a:lnTo>
                  <a:lnTo>
                    <a:pt x="862584" y="3959352"/>
                  </a:lnTo>
                  <a:lnTo>
                    <a:pt x="832104" y="3891534"/>
                  </a:lnTo>
                  <a:lnTo>
                    <a:pt x="816102" y="3857244"/>
                  </a:lnTo>
                  <a:lnTo>
                    <a:pt x="800862" y="3821430"/>
                  </a:lnTo>
                  <a:lnTo>
                    <a:pt x="785622" y="3784854"/>
                  </a:lnTo>
                  <a:lnTo>
                    <a:pt x="770382" y="3747516"/>
                  </a:lnTo>
                  <a:lnTo>
                    <a:pt x="754380" y="3709416"/>
                  </a:lnTo>
                  <a:lnTo>
                    <a:pt x="739140" y="3669792"/>
                  </a:lnTo>
                  <a:lnTo>
                    <a:pt x="723900" y="3629406"/>
                  </a:lnTo>
                  <a:lnTo>
                    <a:pt x="708660" y="3587496"/>
                  </a:lnTo>
                  <a:lnTo>
                    <a:pt x="692658" y="3544824"/>
                  </a:lnTo>
                  <a:lnTo>
                    <a:pt x="677418" y="3501390"/>
                  </a:lnTo>
                  <a:lnTo>
                    <a:pt x="630936" y="3361182"/>
                  </a:lnTo>
                  <a:lnTo>
                    <a:pt x="615696" y="3311652"/>
                  </a:lnTo>
                  <a:lnTo>
                    <a:pt x="600456" y="3260598"/>
                  </a:lnTo>
                  <a:lnTo>
                    <a:pt x="585216" y="3208020"/>
                  </a:lnTo>
                  <a:lnTo>
                    <a:pt x="569214" y="3153918"/>
                  </a:lnTo>
                  <a:lnTo>
                    <a:pt x="553974" y="3097530"/>
                  </a:lnTo>
                  <a:lnTo>
                    <a:pt x="538734" y="3039618"/>
                  </a:lnTo>
                  <a:lnTo>
                    <a:pt x="522732" y="2980182"/>
                  </a:lnTo>
                  <a:lnTo>
                    <a:pt x="507492" y="2918460"/>
                  </a:lnTo>
                  <a:lnTo>
                    <a:pt x="492252" y="2855214"/>
                  </a:lnTo>
                  <a:lnTo>
                    <a:pt x="477012" y="2789682"/>
                  </a:lnTo>
                  <a:lnTo>
                    <a:pt x="461010" y="2723388"/>
                  </a:lnTo>
                  <a:lnTo>
                    <a:pt x="430530" y="2583942"/>
                  </a:lnTo>
                  <a:lnTo>
                    <a:pt x="414528" y="2512314"/>
                  </a:lnTo>
                  <a:lnTo>
                    <a:pt x="399288" y="2439162"/>
                  </a:lnTo>
                  <a:lnTo>
                    <a:pt x="384048" y="2364486"/>
                  </a:lnTo>
                  <a:lnTo>
                    <a:pt x="368808" y="2288286"/>
                  </a:lnTo>
                  <a:lnTo>
                    <a:pt x="352806" y="2211324"/>
                  </a:lnTo>
                  <a:lnTo>
                    <a:pt x="337566" y="2132838"/>
                  </a:lnTo>
                  <a:lnTo>
                    <a:pt x="322326" y="2052828"/>
                  </a:lnTo>
                  <a:lnTo>
                    <a:pt x="306324" y="1972056"/>
                  </a:lnTo>
                  <a:lnTo>
                    <a:pt x="275844" y="1806702"/>
                  </a:lnTo>
                  <a:lnTo>
                    <a:pt x="259842" y="1722882"/>
                  </a:lnTo>
                  <a:lnTo>
                    <a:pt x="229362" y="1552956"/>
                  </a:lnTo>
                  <a:lnTo>
                    <a:pt x="214122" y="1466088"/>
                  </a:lnTo>
                  <a:lnTo>
                    <a:pt x="182880" y="1291590"/>
                  </a:lnTo>
                  <a:lnTo>
                    <a:pt x="151638" y="1114044"/>
                  </a:lnTo>
                  <a:lnTo>
                    <a:pt x="121158" y="934974"/>
                  </a:lnTo>
                  <a:lnTo>
                    <a:pt x="118719" y="920915"/>
                  </a:lnTo>
                  <a:lnTo>
                    <a:pt x="128435" y="953541"/>
                  </a:lnTo>
                  <a:lnTo>
                    <a:pt x="154686" y="1078992"/>
                  </a:lnTo>
                  <a:lnTo>
                    <a:pt x="216408" y="1371600"/>
                  </a:lnTo>
                  <a:lnTo>
                    <a:pt x="232410" y="1443228"/>
                  </a:lnTo>
                  <a:lnTo>
                    <a:pt x="262890" y="1584198"/>
                  </a:lnTo>
                  <a:lnTo>
                    <a:pt x="278892" y="1653540"/>
                  </a:lnTo>
                  <a:lnTo>
                    <a:pt x="309372" y="1789176"/>
                  </a:lnTo>
                  <a:lnTo>
                    <a:pt x="325374" y="1855470"/>
                  </a:lnTo>
                  <a:lnTo>
                    <a:pt x="340614" y="1921002"/>
                  </a:lnTo>
                  <a:lnTo>
                    <a:pt x="355854" y="1985010"/>
                  </a:lnTo>
                  <a:lnTo>
                    <a:pt x="371856" y="2048256"/>
                  </a:lnTo>
                  <a:lnTo>
                    <a:pt x="387096" y="2109978"/>
                  </a:lnTo>
                  <a:lnTo>
                    <a:pt x="402336" y="2170176"/>
                  </a:lnTo>
                  <a:lnTo>
                    <a:pt x="418338" y="2229612"/>
                  </a:lnTo>
                  <a:lnTo>
                    <a:pt x="433578" y="2287524"/>
                  </a:lnTo>
                  <a:lnTo>
                    <a:pt x="448818" y="2343912"/>
                  </a:lnTo>
                  <a:lnTo>
                    <a:pt x="495300" y="2505456"/>
                  </a:lnTo>
                  <a:lnTo>
                    <a:pt x="511302" y="2555748"/>
                  </a:lnTo>
                  <a:lnTo>
                    <a:pt x="526542" y="2604516"/>
                  </a:lnTo>
                  <a:lnTo>
                    <a:pt x="541782" y="2651760"/>
                  </a:lnTo>
                  <a:lnTo>
                    <a:pt x="573024" y="2742438"/>
                  </a:lnTo>
                  <a:lnTo>
                    <a:pt x="604266" y="2827782"/>
                  </a:lnTo>
                  <a:lnTo>
                    <a:pt x="619506" y="2868930"/>
                  </a:lnTo>
                  <a:lnTo>
                    <a:pt x="650748" y="2946654"/>
                  </a:lnTo>
                  <a:lnTo>
                    <a:pt x="665988" y="2983992"/>
                  </a:lnTo>
                  <a:lnTo>
                    <a:pt x="697230" y="3055620"/>
                  </a:lnTo>
                  <a:lnTo>
                    <a:pt x="713232" y="3089910"/>
                  </a:lnTo>
                  <a:lnTo>
                    <a:pt x="728472" y="3123438"/>
                  </a:lnTo>
                  <a:lnTo>
                    <a:pt x="743712" y="3155442"/>
                  </a:lnTo>
                  <a:lnTo>
                    <a:pt x="759714" y="3187446"/>
                  </a:lnTo>
                  <a:lnTo>
                    <a:pt x="774954" y="3218688"/>
                  </a:lnTo>
                  <a:lnTo>
                    <a:pt x="806196" y="3278124"/>
                  </a:lnTo>
                  <a:lnTo>
                    <a:pt x="837438" y="3336036"/>
                  </a:lnTo>
                  <a:lnTo>
                    <a:pt x="867918" y="3390900"/>
                  </a:lnTo>
                  <a:lnTo>
                    <a:pt x="899160" y="3445002"/>
                  </a:lnTo>
                  <a:lnTo>
                    <a:pt x="930402" y="3497580"/>
                  </a:lnTo>
                  <a:lnTo>
                    <a:pt x="961644" y="3549396"/>
                  </a:lnTo>
                  <a:lnTo>
                    <a:pt x="992124" y="3600450"/>
                  </a:lnTo>
                  <a:lnTo>
                    <a:pt x="1016508" y="3585972"/>
                  </a:lnTo>
                  <a:lnTo>
                    <a:pt x="986028" y="3534918"/>
                  </a:lnTo>
                  <a:lnTo>
                    <a:pt x="954786" y="3483102"/>
                  </a:lnTo>
                  <a:lnTo>
                    <a:pt x="924306" y="3430524"/>
                  </a:lnTo>
                  <a:lnTo>
                    <a:pt x="893064" y="3377184"/>
                  </a:lnTo>
                  <a:lnTo>
                    <a:pt x="862584" y="3322320"/>
                  </a:lnTo>
                  <a:lnTo>
                    <a:pt x="831342" y="3265170"/>
                  </a:lnTo>
                  <a:lnTo>
                    <a:pt x="784860" y="3174492"/>
                  </a:lnTo>
                  <a:lnTo>
                    <a:pt x="754380" y="3111246"/>
                  </a:lnTo>
                  <a:lnTo>
                    <a:pt x="707898" y="3009138"/>
                  </a:lnTo>
                  <a:lnTo>
                    <a:pt x="692658" y="2973324"/>
                  </a:lnTo>
                  <a:lnTo>
                    <a:pt x="677418" y="2935986"/>
                  </a:lnTo>
                  <a:lnTo>
                    <a:pt x="646176" y="2858262"/>
                  </a:lnTo>
                  <a:lnTo>
                    <a:pt x="630936" y="2817876"/>
                  </a:lnTo>
                  <a:lnTo>
                    <a:pt x="615696" y="2776728"/>
                  </a:lnTo>
                  <a:lnTo>
                    <a:pt x="600456" y="2733294"/>
                  </a:lnTo>
                  <a:lnTo>
                    <a:pt x="584454" y="2689098"/>
                  </a:lnTo>
                  <a:lnTo>
                    <a:pt x="569214" y="2643378"/>
                  </a:lnTo>
                  <a:lnTo>
                    <a:pt x="553974" y="2596134"/>
                  </a:lnTo>
                  <a:lnTo>
                    <a:pt x="538734" y="2547366"/>
                  </a:lnTo>
                  <a:lnTo>
                    <a:pt x="522732" y="2497074"/>
                  </a:lnTo>
                  <a:lnTo>
                    <a:pt x="507492" y="2445258"/>
                  </a:lnTo>
                  <a:lnTo>
                    <a:pt x="476250" y="2336292"/>
                  </a:lnTo>
                  <a:lnTo>
                    <a:pt x="445770" y="2222754"/>
                  </a:lnTo>
                  <a:lnTo>
                    <a:pt x="430530" y="2163318"/>
                  </a:lnTo>
                  <a:lnTo>
                    <a:pt x="414528" y="2103120"/>
                  </a:lnTo>
                  <a:lnTo>
                    <a:pt x="399288" y="2041398"/>
                  </a:lnTo>
                  <a:lnTo>
                    <a:pt x="384048" y="1978152"/>
                  </a:lnTo>
                  <a:lnTo>
                    <a:pt x="368046" y="1914144"/>
                  </a:lnTo>
                  <a:lnTo>
                    <a:pt x="352806" y="1848612"/>
                  </a:lnTo>
                  <a:lnTo>
                    <a:pt x="322326" y="1715262"/>
                  </a:lnTo>
                  <a:lnTo>
                    <a:pt x="306324" y="1647444"/>
                  </a:lnTo>
                  <a:lnTo>
                    <a:pt x="275844" y="1507998"/>
                  </a:lnTo>
                  <a:lnTo>
                    <a:pt x="259842" y="1437132"/>
                  </a:lnTo>
                  <a:lnTo>
                    <a:pt x="244602" y="1365504"/>
                  </a:lnTo>
                  <a:lnTo>
                    <a:pt x="223875" y="1269504"/>
                  </a:lnTo>
                  <a:lnTo>
                    <a:pt x="247650" y="1347216"/>
                  </a:lnTo>
                  <a:lnTo>
                    <a:pt x="276606" y="1438656"/>
                  </a:lnTo>
                  <a:lnTo>
                    <a:pt x="304800" y="1528572"/>
                  </a:lnTo>
                  <a:lnTo>
                    <a:pt x="333756" y="1615440"/>
                  </a:lnTo>
                  <a:lnTo>
                    <a:pt x="390906" y="1783842"/>
                  </a:lnTo>
                  <a:lnTo>
                    <a:pt x="419862" y="1863852"/>
                  </a:lnTo>
                  <a:lnTo>
                    <a:pt x="433578" y="1902714"/>
                  </a:lnTo>
                  <a:lnTo>
                    <a:pt x="448056" y="1940814"/>
                  </a:lnTo>
                  <a:lnTo>
                    <a:pt x="462534" y="1978152"/>
                  </a:lnTo>
                  <a:lnTo>
                    <a:pt x="491490" y="2049780"/>
                  </a:lnTo>
                  <a:lnTo>
                    <a:pt x="505206" y="2084832"/>
                  </a:lnTo>
                  <a:lnTo>
                    <a:pt x="534162" y="2151126"/>
                  </a:lnTo>
                  <a:lnTo>
                    <a:pt x="563118" y="2213610"/>
                  </a:lnTo>
                  <a:lnTo>
                    <a:pt x="592074" y="2272284"/>
                  </a:lnTo>
                  <a:lnTo>
                    <a:pt x="605790" y="2300478"/>
                  </a:lnTo>
                  <a:lnTo>
                    <a:pt x="634746" y="2354580"/>
                  </a:lnTo>
                  <a:lnTo>
                    <a:pt x="663702" y="2404872"/>
                  </a:lnTo>
                  <a:lnTo>
                    <a:pt x="692658" y="2452878"/>
                  </a:lnTo>
                  <a:lnTo>
                    <a:pt x="706374" y="2475738"/>
                  </a:lnTo>
                  <a:lnTo>
                    <a:pt x="749808" y="2540508"/>
                  </a:lnTo>
                  <a:lnTo>
                    <a:pt x="778764" y="2580894"/>
                  </a:lnTo>
                  <a:lnTo>
                    <a:pt x="807720" y="2618994"/>
                  </a:lnTo>
                  <a:lnTo>
                    <a:pt x="821436" y="2638044"/>
                  </a:lnTo>
                  <a:lnTo>
                    <a:pt x="879348" y="2708910"/>
                  </a:lnTo>
                  <a:lnTo>
                    <a:pt x="908304" y="2743200"/>
                  </a:lnTo>
                  <a:lnTo>
                    <a:pt x="936498" y="2775966"/>
                  </a:lnTo>
                  <a:lnTo>
                    <a:pt x="993648" y="2840736"/>
                  </a:lnTo>
                  <a:lnTo>
                    <a:pt x="1014984" y="2821686"/>
                  </a:lnTo>
                  <a:lnTo>
                    <a:pt x="957834" y="2756916"/>
                  </a:lnTo>
                  <a:lnTo>
                    <a:pt x="929640" y="2724150"/>
                  </a:lnTo>
                  <a:lnTo>
                    <a:pt x="901446" y="2690622"/>
                  </a:lnTo>
                  <a:lnTo>
                    <a:pt x="886968" y="2673858"/>
                  </a:lnTo>
                  <a:lnTo>
                    <a:pt x="872490" y="2656332"/>
                  </a:lnTo>
                  <a:lnTo>
                    <a:pt x="844296" y="2620518"/>
                  </a:lnTo>
                  <a:lnTo>
                    <a:pt x="801624" y="2564130"/>
                  </a:lnTo>
                  <a:lnTo>
                    <a:pt x="787908" y="2544318"/>
                  </a:lnTo>
                  <a:lnTo>
                    <a:pt x="773430" y="2524506"/>
                  </a:lnTo>
                  <a:lnTo>
                    <a:pt x="758952" y="2503170"/>
                  </a:lnTo>
                  <a:lnTo>
                    <a:pt x="745236" y="2481834"/>
                  </a:lnTo>
                  <a:lnTo>
                    <a:pt x="730758" y="2460498"/>
                  </a:lnTo>
                  <a:lnTo>
                    <a:pt x="717042" y="2437638"/>
                  </a:lnTo>
                  <a:lnTo>
                    <a:pt x="702564" y="2414778"/>
                  </a:lnTo>
                  <a:lnTo>
                    <a:pt x="688086" y="2390394"/>
                  </a:lnTo>
                  <a:lnTo>
                    <a:pt x="674370" y="2366010"/>
                  </a:lnTo>
                  <a:lnTo>
                    <a:pt x="659892" y="2340864"/>
                  </a:lnTo>
                  <a:lnTo>
                    <a:pt x="645414" y="2314956"/>
                  </a:lnTo>
                  <a:lnTo>
                    <a:pt x="631698" y="2287524"/>
                  </a:lnTo>
                  <a:lnTo>
                    <a:pt x="617220" y="2260092"/>
                  </a:lnTo>
                  <a:lnTo>
                    <a:pt x="602742" y="2231136"/>
                  </a:lnTo>
                  <a:lnTo>
                    <a:pt x="589026" y="2201418"/>
                  </a:lnTo>
                  <a:lnTo>
                    <a:pt x="574548" y="2170938"/>
                  </a:lnTo>
                  <a:lnTo>
                    <a:pt x="560070" y="2139696"/>
                  </a:lnTo>
                  <a:lnTo>
                    <a:pt x="546354" y="2106930"/>
                  </a:lnTo>
                  <a:lnTo>
                    <a:pt x="531876" y="2073402"/>
                  </a:lnTo>
                  <a:lnTo>
                    <a:pt x="517398" y="2039112"/>
                  </a:lnTo>
                  <a:lnTo>
                    <a:pt x="489204" y="1967484"/>
                  </a:lnTo>
                  <a:lnTo>
                    <a:pt x="474726" y="1930146"/>
                  </a:lnTo>
                  <a:lnTo>
                    <a:pt x="446532" y="1853946"/>
                  </a:lnTo>
                  <a:lnTo>
                    <a:pt x="389382" y="1691640"/>
                  </a:lnTo>
                  <a:lnTo>
                    <a:pt x="332232" y="1519428"/>
                  </a:lnTo>
                  <a:lnTo>
                    <a:pt x="275082" y="1338834"/>
                  </a:lnTo>
                  <a:lnTo>
                    <a:pt x="246888" y="1246632"/>
                  </a:lnTo>
                  <a:lnTo>
                    <a:pt x="217932" y="1152906"/>
                  </a:lnTo>
                  <a:lnTo>
                    <a:pt x="189738" y="1057656"/>
                  </a:lnTo>
                  <a:lnTo>
                    <a:pt x="160782" y="962406"/>
                  </a:lnTo>
                  <a:lnTo>
                    <a:pt x="157187" y="950328"/>
                  </a:lnTo>
                  <a:lnTo>
                    <a:pt x="151638" y="923544"/>
                  </a:lnTo>
                  <a:lnTo>
                    <a:pt x="121158" y="772668"/>
                  </a:lnTo>
                  <a:lnTo>
                    <a:pt x="58674" y="467106"/>
                  </a:lnTo>
                  <a:lnTo>
                    <a:pt x="28194" y="313944"/>
                  </a:lnTo>
                  <a:lnTo>
                    <a:pt x="0" y="319278"/>
                  </a:lnTo>
                  <a:lnTo>
                    <a:pt x="14884" y="392671"/>
                  </a:lnTo>
                  <a:lnTo>
                    <a:pt x="0" y="395478"/>
                  </a:lnTo>
                  <a:lnTo>
                    <a:pt x="30480" y="577596"/>
                  </a:lnTo>
                  <a:lnTo>
                    <a:pt x="92964" y="939546"/>
                  </a:lnTo>
                  <a:lnTo>
                    <a:pt x="123444" y="1118616"/>
                  </a:lnTo>
                  <a:lnTo>
                    <a:pt x="154686" y="1296162"/>
                  </a:lnTo>
                  <a:lnTo>
                    <a:pt x="216408" y="1643634"/>
                  </a:lnTo>
                  <a:lnTo>
                    <a:pt x="232410" y="1728216"/>
                  </a:lnTo>
                  <a:lnTo>
                    <a:pt x="262890" y="1895094"/>
                  </a:lnTo>
                  <a:lnTo>
                    <a:pt x="278892" y="1977390"/>
                  </a:lnTo>
                  <a:lnTo>
                    <a:pt x="309372" y="2138172"/>
                  </a:lnTo>
                  <a:lnTo>
                    <a:pt x="324612" y="2216658"/>
                  </a:lnTo>
                  <a:lnTo>
                    <a:pt x="340614" y="2294382"/>
                  </a:lnTo>
                  <a:lnTo>
                    <a:pt x="355854" y="2370582"/>
                  </a:lnTo>
                  <a:lnTo>
                    <a:pt x="371094" y="2445258"/>
                  </a:lnTo>
                  <a:lnTo>
                    <a:pt x="387096" y="2518410"/>
                  </a:lnTo>
                  <a:lnTo>
                    <a:pt x="417576" y="2660904"/>
                  </a:lnTo>
                  <a:lnTo>
                    <a:pt x="433578" y="2729484"/>
                  </a:lnTo>
                  <a:lnTo>
                    <a:pt x="448818" y="2796540"/>
                  </a:lnTo>
                  <a:lnTo>
                    <a:pt x="464058" y="2862072"/>
                  </a:lnTo>
                  <a:lnTo>
                    <a:pt x="480060" y="2925318"/>
                  </a:lnTo>
                  <a:lnTo>
                    <a:pt x="495300" y="2987040"/>
                  </a:lnTo>
                  <a:lnTo>
                    <a:pt x="510540" y="3047238"/>
                  </a:lnTo>
                  <a:lnTo>
                    <a:pt x="526542" y="3105150"/>
                  </a:lnTo>
                  <a:lnTo>
                    <a:pt x="541782" y="3161538"/>
                  </a:lnTo>
                  <a:lnTo>
                    <a:pt x="557784" y="3215640"/>
                  </a:lnTo>
                  <a:lnTo>
                    <a:pt x="573024" y="3268980"/>
                  </a:lnTo>
                  <a:lnTo>
                    <a:pt x="588264" y="3320034"/>
                  </a:lnTo>
                  <a:lnTo>
                    <a:pt x="604266" y="3369564"/>
                  </a:lnTo>
                  <a:lnTo>
                    <a:pt x="619506" y="3418332"/>
                  </a:lnTo>
                  <a:lnTo>
                    <a:pt x="634746" y="3464814"/>
                  </a:lnTo>
                  <a:lnTo>
                    <a:pt x="665988" y="3554730"/>
                  </a:lnTo>
                  <a:lnTo>
                    <a:pt x="681228" y="3597402"/>
                  </a:lnTo>
                  <a:lnTo>
                    <a:pt x="712470" y="3679698"/>
                  </a:lnTo>
                  <a:lnTo>
                    <a:pt x="728472" y="3719322"/>
                  </a:lnTo>
                  <a:lnTo>
                    <a:pt x="743712" y="3758184"/>
                  </a:lnTo>
                  <a:lnTo>
                    <a:pt x="758952" y="3795522"/>
                  </a:lnTo>
                  <a:lnTo>
                    <a:pt x="774954" y="3832098"/>
                  </a:lnTo>
                  <a:lnTo>
                    <a:pt x="790194" y="3867912"/>
                  </a:lnTo>
                  <a:lnTo>
                    <a:pt x="805434" y="3902964"/>
                  </a:lnTo>
                  <a:lnTo>
                    <a:pt x="836676" y="3971544"/>
                  </a:lnTo>
                  <a:lnTo>
                    <a:pt x="867918" y="4037076"/>
                  </a:lnTo>
                  <a:lnTo>
                    <a:pt x="929640" y="4163568"/>
                  </a:lnTo>
                  <a:lnTo>
                    <a:pt x="992124" y="4285488"/>
                  </a:lnTo>
                  <a:lnTo>
                    <a:pt x="1017270" y="4272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73351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59635" y="1510283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2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3715" y="644652"/>
                  </a:lnTo>
                  <a:lnTo>
                    <a:pt x="13715" y="28194"/>
                  </a:lnTo>
                  <a:lnTo>
                    <a:pt x="28193" y="13716"/>
                  </a:lnTo>
                  <a:lnTo>
                    <a:pt x="28193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6516" y="28194"/>
                  </a:lnTo>
                  <a:lnTo>
                    <a:pt x="3366516" y="644652"/>
                  </a:lnTo>
                  <a:lnTo>
                    <a:pt x="3380994" y="644652"/>
                  </a:lnTo>
                  <a:close/>
                </a:path>
                <a:path w="3381375" h="645160">
                  <a:moveTo>
                    <a:pt x="28193" y="28194"/>
                  </a:moveTo>
                  <a:lnTo>
                    <a:pt x="28193" y="13716"/>
                  </a:lnTo>
                  <a:lnTo>
                    <a:pt x="13715" y="28194"/>
                  </a:lnTo>
                  <a:lnTo>
                    <a:pt x="28193" y="28194"/>
                  </a:lnTo>
                  <a:close/>
                </a:path>
                <a:path w="3381375" h="645160">
                  <a:moveTo>
                    <a:pt x="28193" y="615696"/>
                  </a:moveTo>
                  <a:lnTo>
                    <a:pt x="28193" y="28194"/>
                  </a:lnTo>
                  <a:lnTo>
                    <a:pt x="13715" y="28194"/>
                  </a:lnTo>
                  <a:lnTo>
                    <a:pt x="13715" y="615696"/>
                  </a:lnTo>
                  <a:lnTo>
                    <a:pt x="28193" y="615696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13715" y="615696"/>
                  </a:lnTo>
                  <a:lnTo>
                    <a:pt x="28193" y="630174"/>
                  </a:lnTo>
                  <a:lnTo>
                    <a:pt x="28193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28193" y="644652"/>
                  </a:moveTo>
                  <a:lnTo>
                    <a:pt x="28193" y="630174"/>
                  </a:lnTo>
                  <a:lnTo>
                    <a:pt x="13715" y="615696"/>
                  </a:lnTo>
                  <a:lnTo>
                    <a:pt x="13715" y="644652"/>
                  </a:lnTo>
                  <a:lnTo>
                    <a:pt x="28193" y="644652"/>
                  </a:lnTo>
                  <a:close/>
                </a:path>
                <a:path w="3381375" h="645160">
                  <a:moveTo>
                    <a:pt x="3366516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6516" y="28194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3366516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3366516" y="644652"/>
                  </a:moveTo>
                  <a:lnTo>
                    <a:pt x="3366516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6516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73351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altLang="zh-TW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59635" y="2577083"/>
            <a:ext cx="3381375" cy="645160"/>
            <a:chOff x="1659635" y="2577083"/>
            <a:chExt cx="3381375" cy="645160"/>
          </a:xfrm>
        </p:grpSpPr>
        <p:sp>
          <p:nvSpPr>
            <p:cNvPr id="33" name="object 33"/>
            <p:cNvSpPr/>
            <p:nvPr/>
          </p:nvSpPr>
          <p:spPr>
            <a:xfrm>
              <a:off x="1673351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59635" y="2577083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2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3716" y="644652"/>
                  </a:lnTo>
                  <a:lnTo>
                    <a:pt x="13715" y="28194"/>
                  </a:lnTo>
                  <a:lnTo>
                    <a:pt x="28193" y="13716"/>
                  </a:lnTo>
                  <a:lnTo>
                    <a:pt x="28193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6516" y="28193"/>
                  </a:lnTo>
                  <a:lnTo>
                    <a:pt x="3366516" y="644652"/>
                  </a:lnTo>
                  <a:lnTo>
                    <a:pt x="3380994" y="644652"/>
                  </a:lnTo>
                  <a:close/>
                </a:path>
                <a:path w="3381375" h="645160">
                  <a:moveTo>
                    <a:pt x="28193" y="28194"/>
                  </a:moveTo>
                  <a:lnTo>
                    <a:pt x="28193" y="13716"/>
                  </a:lnTo>
                  <a:lnTo>
                    <a:pt x="13715" y="28194"/>
                  </a:lnTo>
                  <a:lnTo>
                    <a:pt x="28193" y="28194"/>
                  </a:lnTo>
                  <a:close/>
                </a:path>
                <a:path w="3381375" h="645160">
                  <a:moveTo>
                    <a:pt x="28193" y="615696"/>
                  </a:moveTo>
                  <a:lnTo>
                    <a:pt x="28193" y="28194"/>
                  </a:lnTo>
                  <a:lnTo>
                    <a:pt x="13715" y="28194"/>
                  </a:lnTo>
                  <a:lnTo>
                    <a:pt x="13716" y="615696"/>
                  </a:lnTo>
                  <a:lnTo>
                    <a:pt x="28193" y="615696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13716" y="615696"/>
                  </a:lnTo>
                  <a:lnTo>
                    <a:pt x="28193" y="630174"/>
                  </a:lnTo>
                  <a:lnTo>
                    <a:pt x="28193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28193" y="644652"/>
                  </a:moveTo>
                  <a:lnTo>
                    <a:pt x="28193" y="630174"/>
                  </a:lnTo>
                  <a:lnTo>
                    <a:pt x="13716" y="615696"/>
                  </a:lnTo>
                  <a:lnTo>
                    <a:pt x="13716" y="644652"/>
                  </a:lnTo>
                  <a:lnTo>
                    <a:pt x="28193" y="644652"/>
                  </a:lnTo>
                  <a:close/>
                </a:path>
                <a:path w="3381375" h="645160">
                  <a:moveTo>
                    <a:pt x="3366516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6516" y="28193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3366516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3366516" y="644652"/>
                  </a:moveTo>
                  <a:lnTo>
                    <a:pt x="3366516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6516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73351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b="1" spc="-105" dirty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659635" y="3637026"/>
            <a:ext cx="3381375" cy="645160"/>
            <a:chOff x="1659635" y="3637026"/>
            <a:chExt cx="3381375" cy="645160"/>
          </a:xfrm>
        </p:grpSpPr>
        <p:sp>
          <p:nvSpPr>
            <p:cNvPr id="37" name="object 37"/>
            <p:cNvSpPr/>
            <p:nvPr/>
          </p:nvSpPr>
          <p:spPr>
            <a:xfrm>
              <a:off x="1673351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59635" y="3637026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1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3715" y="644651"/>
                  </a:lnTo>
                  <a:lnTo>
                    <a:pt x="13715" y="28956"/>
                  </a:lnTo>
                  <a:lnTo>
                    <a:pt x="28193" y="14477"/>
                  </a:lnTo>
                  <a:lnTo>
                    <a:pt x="28194" y="28956"/>
                  </a:lnTo>
                  <a:lnTo>
                    <a:pt x="3352800" y="28956"/>
                  </a:lnTo>
                  <a:lnTo>
                    <a:pt x="3352800" y="14477"/>
                  </a:lnTo>
                  <a:lnTo>
                    <a:pt x="3366515" y="28956"/>
                  </a:lnTo>
                  <a:lnTo>
                    <a:pt x="3366515" y="644651"/>
                  </a:lnTo>
                  <a:lnTo>
                    <a:pt x="3380994" y="644651"/>
                  </a:lnTo>
                  <a:close/>
                </a:path>
                <a:path w="3381375" h="645160">
                  <a:moveTo>
                    <a:pt x="28193" y="28956"/>
                  </a:moveTo>
                  <a:lnTo>
                    <a:pt x="28193" y="14477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3381375" h="645160">
                  <a:moveTo>
                    <a:pt x="28193" y="61645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616458"/>
                  </a:lnTo>
                  <a:lnTo>
                    <a:pt x="28193" y="616458"/>
                  </a:lnTo>
                  <a:close/>
                </a:path>
                <a:path w="3381375" h="645160">
                  <a:moveTo>
                    <a:pt x="3366515" y="616458"/>
                  </a:moveTo>
                  <a:lnTo>
                    <a:pt x="13715" y="616458"/>
                  </a:lnTo>
                  <a:lnTo>
                    <a:pt x="28193" y="630174"/>
                  </a:lnTo>
                  <a:lnTo>
                    <a:pt x="28194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6515" y="616458"/>
                  </a:lnTo>
                  <a:close/>
                </a:path>
                <a:path w="3381375" h="645160">
                  <a:moveTo>
                    <a:pt x="28194" y="644651"/>
                  </a:moveTo>
                  <a:lnTo>
                    <a:pt x="28193" y="630174"/>
                  </a:lnTo>
                  <a:lnTo>
                    <a:pt x="13715" y="616458"/>
                  </a:lnTo>
                  <a:lnTo>
                    <a:pt x="13715" y="644651"/>
                  </a:lnTo>
                  <a:lnTo>
                    <a:pt x="28194" y="644651"/>
                  </a:lnTo>
                  <a:close/>
                </a:path>
                <a:path w="3381375" h="645160">
                  <a:moveTo>
                    <a:pt x="3366515" y="28956"/>
                  </a:moveTo>
                  <a:lnTo>
                    <a:pt x="3352800" y="14477"/>
                  </a:lnTo>
                  <a:lnTo>
                    <a:pt x="3352800" y="28956"/>
                  </a:lnTo>
                  <a:lnTo>
                    <a:pt x="3366515" y="28956"/>
                  </a:lnTo>
                  <a:close/>
                </a:path>
                <a:path w="3381375" h="645160">
                  <a:moveTo>
                    <a:pt x="3366515" y="616458"/>
                  </a:moveTo>
                  <a:lnTo>
                    <a:pt x="3366515" y="28956"/>
                  </a:lnTo>
                  <a:lnTo>
                    <a:pt x="3352800" y="28956"/>
                  </a:lnTo>
                  <a:lnTo>
                    <a:pt x="3352800" y="616458"/>
                  </a:lnTo>
                  <a:lnTo>
                    <a:pt x="3366515" y="616458"/>
                  </a:lnTo>
                  <a:close/>
                </a:path>
                <a:path w="3381375" h="645160">
                  <a:moveTo>
                    <a:pt x="3366515" y="644651"/>
                  </a:moveTo>
                  <a:lnTo>
                    <a:pt x="3366515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6515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73351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659635" y="4703826"/>
            <a:ext cx="3381375" cy="645160"/>
            <a:chOff x="1659635" y="4703826"/>
            <a:chExt cx="3381375" cy="645160"/>
          </a:xfrm>
        </p:grpSpPr>
        <p:sp>
          <p:nvSpPr>
            <p:cNvPr id="41" name="object 41"/>
            <p:cNvSpPr/>
            <p:nvPr/>
          </p:nvSpPr>
          <p:spPr>
            <a:xfrm>
              <a:off x="1673351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59635" y="4703826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1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3715" y="644651"/>
                  </a:lnTo>
                  <a:lnTo>
                    <a:pt x="13715" y="28956"/>
                  </a:lnTo>
                  <a:lnTo>
                    <a:pt x="28193" y="14477"/>
                  </a:lnTo>
                  <a:lnTo>
                    <a:pt x="28194" y="28956"/>
                  </a:lnTo>
                  <a:lnTo>
                    <a:pt x="3352800" y="28956"/>
                  </a:lnTo>
                  <a:lnTo>
                    <a:pt x="3352800" y="14477"/>
                  </a:lnTo>
                  <a:lnTo>
                    <a:pt x="3366515" y="28956"/>
                  </a:lnTo>
                  <a:lnTo>
                    <a:pt x="3366515" y="644651"/>
                  </a:lnTo>
                  <a:lnTo>
                    <a:pt x="3380994" y="644651"/>
                  </a:lnTo>
                  <a:close/>
                </a:path>
                <a:path w="3381375" h="645160">
                  <a:moveTo>
                    <a:pt x="28193" y="28956"/>
                  </a:moveTo>
                  <a:lnTo>
                    <a:pt x="28193" y="14477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3381375" h="645160">
                  <a:moveTo>
                    <a:pt x="28193" y="61645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616458"/>
                  </a:lnTo>
                  <a:lnTo>
                    <a:pt x="28193" y="616458"/>
                  </a:lnTo>
                  <a:close/>
                </a:path>
                <a:path w="3381375" h="645160">
                  <a:moveTo>
                    <a:pt x="3366515" y="616458"/>
                  </a:moveTo>
                  <a:lnTo>
                    <a:pt x="13715" y="616458"/>
                  </a:lnTo>
                  <a:lnTo>
                    <a:pt x="28193" y="630174"/>
                  </a:lnTo>
                  <a:lnTo>
                    <a:pt x="28194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6515" y="616458"/>
                  </a:lnTo>
                  <a:close/>
                </a:path>
                <a:path w="3381375" h="645160">
                  <a:moveTo>
                    <a:pt x="28194" y="644651"/>
                  </a:moveTo>
                  <a:lnTo>
                    <a:pt x="28193" y="630174"/>
                  </a:lnTo>
                  <a:lnTo>
                    <a:pt x="13715" y="616458"/>
                  </a:lnTo>
                  <a:lnTo>
                    <a:pt x="13715" y="644651"/>
                  </a:lnTo>
                  <a:lnTo>
                    <a:pt x="28194" y="644651"/>
                  </a:lnTo>
                  <a:close/>
                </a:path>
                <a:path w="3381375" h="645160">
                  <a:moveTo>
                    <a:pt x="3366515" y="28956"/>
                  </a:moveTo>
                  <a:lnTo>
                    <a:pt x="3352800" y="14477"/>
                  </a:lnTo>
                  <a:lnTo>
                    <a:pt x="3352800" y="28956"/>
                  </a:lnTo>
                  <a:lnTo>
                    <a:pt x="3366515" y="28956"/>
                  </a:lnTo>
                  <a:close/>
                </a:path>
                <a:path w="3381375" h="645160">
                  <a:moveTo>
                    <a:pt x="3366515" y="616458"/>
                  </a:moveTo>
                  <a:lnTo>
                    <a:pt x="3366515" y="28956"/>
                  </a:lnTo>
                  <a:lnTo>
                    <a:pt x="3352800" y="28956"/>
                  </a:lnTo>
                  <a:lnTo>
                    <a:pt x="3352800" y="616458"/>
                  </a:lnTo>
                  <a:lnTo>
                    <a:pt x="3366515" y="616458"/>
                  </a:lnTo>
                  <a:close/>
                </a:path>
                <a:path w="3381375" h="645160">
                  <a:moveTo>
                    <a:pt x="3366515" y="644651"/>
                  </a:moveTo>
                  <a:lnTo>
                    <a:pt x="3366515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6515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73351" y="47183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b="1" spc="-30" dirty="0" smtClean="0">
                <a:latin typeface="Trebuchet MS"/>
                <a:cs typeface="Trebuchet MS"/>
              </a:rPr>
              <a:t>更多的分類器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59635" y="5770626"/>
            <a:ext cx="3381375" cy="645160"/>
            <a:chOff x="1659635" y="5770626"/>
            <a:chExt cx="3381375" cy="645160"/>
          </a:xfrm>
        </p:grpSpPr>
        <p:sp>
          <p:nvSpPr>
            <p:cNvPr id="45" name="object 45"/>
            <p:cNvSpPr/>
            <p:nvPr/>
          </p:nvSpPr>
          <p:spPr>
            <a:xfrm>
              <a:off x="1673351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59635" y="5770626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1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3715" y="644651"/>
                  </a:lnTo>
                  <a:lnTo>
                    <a:pt x="13715" y="28956"/>
                  </a:lnTo>
                  <a:lnTo>
                    <a:pt x="28193" y="14477"/>
                  </a:lnTo>
                  <a:lnTo>
                    <a:pt x="28194" y="28956"/>
                  </a:lnTo>
                  <a:lnTo>
                    <a:pt x="3352800" y="28956"/>
                  </a:lnTo>
                  <a:lnTo>
                    <a:pt x="3352800" y="14477"/>
                  </a:lnTo>
                  <a:lnTo>
                    <a:pt x="3366515" y="28956"/>
                  </a:lnTo>
                  <a:lnTo>
                    <a:pt x="3366516" y="644651"/>
                  </a:lnTo>
                  <a:lnTo>
                    <a:pt x="3380994" y="644651"/>
                  </a:lnTo>
                  <a:close/>
                </a:path>
                <a:path w="3381375" h="645160">
                  <a:moveTo>
                    <a:pt x="28193" y="28956"/>
                  </a:moveTo>
                  <a:lnTo>
                    <a:pt x="28193" y="14477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3381375" h="645160">
                  <a:moveTo>
                    <a:pt x="28193" y="61645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616458"/>
                  </a:lnTo>
                  <a:lnTo>
                    <a:pt x="28193" y="616458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13715" y="616458"/>
                  </a:lnTo>
                  <a:lnTo>
                    <a:pt x="28193" y="630174"/>
                  </a:lnTo>
                  <a:lnTo>
                    <a:pt x="28194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28194" y="644651"/>
                  </a:moveTo>
                  <a:lnTo>
                    <a:pt x="28193" y="630174"/>
                  </a:lnTo>
                  <a:lnTo>
                    <a:pt x="13715" y="616458"/>
                  </a:lnTo>
                  <a:lnTo>
                    <a:pt x="13715" y="644651"/>
                  </a:lnTo>
                  <a:lnTo>
                    <a:pt x="28194" y="644651"/>
                  </a:lnTo>
                  <a:close/>
                </a:path>
                <a:path w="3381375" h="645160">
                  <a:moveTo>
                    <a:pt x="3366515" y="28956"/>
                  </a:moveTo>
                  <a:lnTo>
                    <a:pt x="3352800" y="14477"/>
                  </a:lnTo>
                  <a:lnTo>
                    <a:pt x="3352800" y="28956"/>
                  </a:lnTo>
                  <a:lnTo>
                    <a:pt x="3366515" y="28956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3366515" y="28956"/>
                  </a:lnTo>
                  <a:lnTo>
                    <a:pt x="3352800" y="28956"/>
                  </a:lnTo>
                  <a:lnTo>
                    <a:pt x="3352800" y="616458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3366516" y="644651"/>
                  </a:moveTo>
                  <a:lnTo>
                    <a:pt x="3366516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6516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73351" y="57851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融會貫通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072883" y="2263901"/>
            <a:ext cx="1095375" cy="341630"/>
            <a:chOff x="7072883" y="2263901"/>
            <a:chExt cx="1095375" cy="341630"/>
          </a:xfrm>
        </p:grpSpPr>
        <p:sp>
          <p:nvSpPr>
            <p:cNvPr id="49" name="object 49"/>
            <p:cNvSpPr/>
            <p:nvPr/>
          </p:nvSpPr>
          <p:spPr>
            <a:xfrm>
              <a:off x="7086599" y="2278379"/>
              <a:ext cx="1066800" cy="312420"/>
            </a:xfrm>
            <a:custGeom>
              <a:avLst/>
              <a:gdLst/>
              <a:ahLst/>
              <a:cxnLst/>
              <a:rect l="l" t="t" r="r" b="b"/>
              <a:pathLst>
                <a:path w="1066800" h="312419">
                  <a:moveTo>
                    <a:pt x="1066800" y="312419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312419"/>
                  </a:lnTo>
                  <a:lnTo>
                    <a:pt x="1066800" y="312419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72883" y="2263901"/>
              <a:ext cx="1095375" cy="341630"/>
            </a:xfrm>
            <a:custGeom>
              <a:avLst/>
              <a:gdLst/>
              <a:ahLst/>
              <a:cxnLst/>
              <a:rect l="l" t="t" r="r" b="b"/>
              <a:pathLst>
                <a:path w="1095375" h="341630">
                  <a:moveTo>
                    <a:pt x="1094994" y="341375"/>
                  </a:moveTo>
                  <a:lnTo>
                    <a:pt x="1094994" y="0"/>
                  </a:lnTo>
                  <a:lnTo>
                    <a:pt x="0" y="0"/>
                  </a:lnTo>
                  <a:lnTo>
                    <a:pt x="0" y="341375"/>
                  </a:lnTo>
                  <a:lnTo>
                    <a:pt x="13716" y="341375"/>
                  </a:lnTo>
                  <a:lnTo>
                    <a:pt x="13716" y="28955"/>
                  </a:lnTo>
                  <a:lnTo>
                    <a:pt x="28194" y="14477"/>
                  </a:lnTo>
                  <a:lnTo>
                    <a:pt x="28194" y="28955"/>
                  </a:lnTo>
                  <a:lnTo>
                    <a:pt x="1066800" y="28955"/>
                  </a:lnTo>
                  <a:lnTo>
                    <a:pt x="1066800" y="14477"/>
                  </a:lnTo>
                  <a:lnTo>
                    <a:pt x="1080516" y="28955"/>
                  </a:lnTo>
                  <a:lnTo>
                    <a:pt x="1080516" y="341375"/>
                  </a:lnTo>
                  <a:lnTo>
                    <a:pt x="1094994" y="341375"/>
                  </a:lnTo>
                  <a:close/>
                </a:path>
                <a:path w="1095375" h="341630">
                  <a:moveTo>
                    <a:pt x="28194" y="28955"/>
                  </a:moveTo>
                  <a:lnTo>
                    <a:pt x="28194" y="14477"/>
                  </a:lnTo>
                  <a:lnTo>
                    <a:pt x="13716" y="28955"/>
                  </a:lnTo>
                  <a:lnTo>
                    <a:pt x="28194" y="28955"/>
                  </a:lnTo>
                  <a:close/>
                </a:path>
                <a:path w="1095375" h="341630">
                  <a:moveTo>
                    <a:pt x="28194" y="313181"/>
                  </a:moveTo>
                  <a:lnTo>
                    <a:pt x="28194" y="28955"/>
                  </a:lnTo>
                  <a:lnTo>
                    <a:pt x="13716" y="28955"/>
                  </a:lnTo>
                  <a:lnTo>
                    <a:pt x="13716" y="313181"/>
                  </a:lnTo>
                  <a:lnTo>
                    <a:pt x="28194" y="313181"/>
                  </a:lnTo>
                  <a:close/>
                </a:path>
                <a:path w="1095375" h="341630">
                  <a:moveTo>
                    <a:pt x="1080516" y="313181"/>
                  </a:moveTo>
                  <a:lnTo>
                    <a:pt x="13716" y="313181"/>
                  </a:lnTo>
                  <a:lnTo>
                    <a:pt x="28194" y="326897"/>
                  </a:lnTo>
                  <a:lnTo>
                    <a:pt x="28194" y="341375"/>
                  </a:lnTo>
                  <a:lnTo>
                    <a:pt x="1066800" y="341375"/>
                  </a:lnTo>
                  <a:lnTo>
                    <a:pt x="1066800" y="326897"/>
                  </a:lnTo>
                  <a:lnTo>
                    <a:pt x="1080516" y="313181"/>
                  </a:lnTo>
                  <a:close/>
                </a:path>
                <a:path w="1095375" h="341630">
                  <a:moveTo>
                    <a:pt x="28194" y="341375"/>
                  </a:moveTo>
                  <a:lnTo>
                    <a:pt x="28194" y="326897"/>
                  </a:lnTo>
                  <a:lnTo>
                    <a:pt x="13716" y="313181"/>
                  </a:lnTo>
                  <a:lnTo>
                    <a:pt x="13716" y="341375"/>
                  </a:lnTo>
                  <a:lnTo>
                    <a:pt x="28194" y="341375"/>
                  </a:lnTo>
                  <a:close/>
                </a:path>
                <a:path w="1095375" h="341630">
                  <a:moveTo>
                    <a:pt x="1080516" y="28955"/>
                  </a:moveTo>
                  <a:lnTo>
                    <a:pt x="1066800" y="14477"/>
                  </a:lnTo>
                  <a:lnTo>
                    <a:pt x="1066800" y="28955"/>
                  </a:lnTo>
                  <a:lnTo>
                    <a:pt x="1080516" y="28955"/>
                  </a:lnTo>
                  <a:close/>
                </a:path>
                <a:path w="1095375" h="341630">
                  <a:moveTo>
                    <a:pt x="1080516" y="313181"/>
                  </a:moveTo>
                  <a:lnTo>
                    <a:pt x="1080516" y="28955"/>
                  </a:lnTo>
                  <a:lnTo>
                    <a:pt x="1066800" y="28955"/>
                  </a:lnTo>
                  <a:lnTo>
                    <a:pt x="1066800" y="313181"/>
                  </a:lnTo>
                  <a:lnTo>
                    <a:pt x="1080516" y="313181"/>
                  </a:lnTo>
                  <a:close/>
                </a:path>
                <a:path w="1095375" h="341630">
                  <a:moveTo>
                    <a:pt x="1080516" y="341375"/>
                  </a:moveTo>
                  <a:lnTo>
                    <a:pt x="1080516" y="313181"/>
                  </a:lnTo>
                  <a:lnTo>
                    <a:pt x="1066800" y="326897"/>
                  </a:lnTo>
                  <a:lnTo>
                    <a:pt x="1066800" y="341375"/>
                  </a:lnTo>
                  <a:lnTo>
                    <a:pt x="1080516" y="3413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086600" y="2286000"/>
            <a:ext cx="1066800" cy="22057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40"/>
              </a:spcBef>
            </a:pPr>
            <a:r>
              <a:rPr lang="zh-TW" altLang="en-US" sz="1400" b="1" spc="-80" dirty="0" smtClean="0">
                <a:latin typeface="Trebuchet MS"/>
                <a:cs typeface="Trebuchet MS"/>
              </a:rPr>
              <a:t>活動 </a:t>
            </a:r>
            <a:r>
              <a:rPr sz="1400" b="1" spc="-114" dirty="0" smtClean="0">
                <a:latin typeface="Trebuchet MS"/>
                <a:cs typeface="Trebuchet MS"/>
              </a:rPr>
              <a:t>1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072883" y="3025901"/>
            <a:ext cx="1095375" cy="341630"/>
            <a:chOff x="7072883" y="3025901"/>
            <a:chExt cx="1095375" cy="341630"/>
          </a:xfrm>
        </p:grpSpPr>
        <p:sp>
          <p:nvSpPr>
            <p:cNvPr id="53" name="object 53"/>
            <p:cNvSpPr/>
            <p:nvPr/>
          </p:nvSpPr>
          <p:spPr>
            <a:xfrm>
              <a:off x="7086599" y="3040379"/>
              <a:ext cx="1066800" cy="312420"/>
            </a:xfrm>
            <a:custGeom>
              <a:avLst/>
              <a:gdLst/>
              <a:ahLst/>
              <a:cxnLst/>
              <a:rect l="l" t="t" r="r" b="b"/>
              <a:pathLst>
                <a:path w="1066800" h="312420">
                  <a:moveTo>
                    <a:pt x="1066800" y="312419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312419"/>
                  </a:lnTo>
                  <a:lnTo>
                    <a:pt x="1066800" y="312419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72883" y="3025901"/>
              <a:ext cx="1095375" cy="341630"/>
            </a:xfrm>
            <a:custGeom>
              <a:avLst/>
              <a:gdLst/>
              <a:ahLst/>
              <a:cxnLst/>
              <a:rect l="l" t="t" r="r" b="b"/>
              <a:pathLst>
                <a:path w="1095375" h="341629">
                  <a:moveTo>
                    <a:pt x="1094994" y="341375"/>
                  </a:moveTo>
                  <a:lnTo>
                    <a:pt x="1094994" y="0"/>
                  </a:lnTo>
                  <a:lnTo>
                    <a:pt x="0" y="0"/>
                  </a:lnTo>
                  <a:lnTo>
                    <a:pt x="0" y="341375"/>
                  </a:lnTo>
                  <a:lnTo>
                    <a:pt x="13716" y="341375"/>
                  </a:lnTo>
                  <a:lnTo>
                    <a:pt x="13716" y="28955"/>
                  </a:lnTo>
                  <a:lnTo>
                    <a:pt x="28194" y="14477"/>
                  </a:lnTo>
                  <a:lnTo>
                    <a:pt x="28194" y="28955"/>
                  </a:lnTo>
                  <a:lnTo>
                    <a:pt x="1066800" y="28955"/>
                  </a:lnTo>
                  <a:lnTo>
                    <a:pt x="1066800" y="14477"/>
                  </a:lnTo>
                  <a:lnTo>
                    <a:pt x="1080516" y="28955"/>
                  </a:lnTo>
                  <a:lnTo>
                    <a:pt x="1080516" y="341375"/>
                  </a:lnTo>
                  <a:lnTo>
                    <a:pt x="1094994" y="341375"/>
                  </a:lnTo>
                  <a:close/>
                </a:path>
                <a:path w="1095375" h="341629">
                  <a:moveTo>
                    <a:pt x="28194" y="28955"/>
                  </a:moveTo>
                  <a:lnTo>
                    <a:pt x="28194" y="14477"/>
                  </a:lnTo>
                  <a:lnTo>
                    <a:pt x="13716" y="28955"/>
                  </a:lnTo>
                  <a:lnTo>
                    <a:pt x="28194" y="28955"/>
                  </a:lnTo>
                  <a:close/>
                </a:path>
                <a:path w="1095375" h="341629">
                  <a:moveTo>
                    <a:pt x="28194" y="313181"/>
                  </a:moveTo>
                  <a:lnTo>
                    <a:pt x="28194" y="28955"/>
                  </a:lnTo>
                  <a:lnTo>
                    <a:pt x="13716" y="28955"/>
                  </a:lnTo>
                  <a:lnTo>
                    <a:pt x="13716" y="313181"/>
                  </a:lnTo>
                  <a:lnTo>
                    <a:pt x="28194" y="313181"/>
                  </a:lnTo>
                  <a:close/>
                </a:path>
                <a:path w="1095375" h="341629">
                  <a:moveTo>
                    <a:pt x="1080516" y="313181"/>
                  </a:moveTo>
                  <a:lnTo>
                    <a:pt x="13716" y="313181"/>
                  </a:lnTo>
                  <a:lnTo>
                    <a:pt x="28194" y="326897"/>
                  </a:lnTo>
                  <a:lnTo>
                    <a:pt x="28194" y="341375"/>
                  </a:lnTo>
                  <a:lnTo>
                    <a:pt x="1066800" y="341375"/>
                  </a:lnTo>
                  <a:lnTo>
                    <a:pt x="1066800" y="326897"/>
                  </a:lnTo>
                  <a:lnTo>
                    <a:pt x="1080516" y="313181"/>
                  </a:lnTo>
                  <a:close/>
                </a:path>
                <a:path w="1095375" h="341629">
                  <a:moveTo>
                    <a:pt x="28194" y="341375"/>
                  </a:moveTo>
                  <a:lnTo>
                    <a:pt x="28194" y="326897"/>
                  </a:lnTo>
                  <a:lnTo>
                    <a:pt x="13716" y="313181"/>
                  </a:lnTo>
                  <a:lnTo>
                    <a:pt x="13716" y="341375"/>
                  </a:lnTo>
                  <a:lnTo>
                    <a:pt x="28194" y="341375"/>
                  </a:lnTo>
                  <a:close/>
                </a:path>
                <a:path w="1095375" h="341629">
                  <a:moveTo>
                    <a:pt x="1080516" y="28955"/>
                  </a:moveTo>
                  <a:lnTo>
                    <a:pt x="1066800" y="14477"/>
                  </a:lnTo>
                  <a:lnTo>
                    <a:pt x="1066800" y="28955"/>
                  </a:lnTo>
                  <a:lnTo>
                    <a:pt x="1080516" y="28955"/>
                  </a:lnTo>
                  <a:close/>
                </a:path>
                <a:path w="1095375" h="341629">
                  <a:moveTo>
                    <a:pt x="1080516" y="313181"/>
                  </a:moveTo>
                  <a:lnTo>
                    <a:pt x="1080516" y="28955"/>
                  </a:lnTo>
                  <a:lnTo>
                    <a:pt x="1066800" y="28955"/>
                  </a:lnTo>
                  <a:lnTo>
                    <a:pt x="1066800" y="313181"/>
                  </a:lnTo>
                  <a:lnTo>
                    <a:pt x="1080516" y="313181"/>
                  </a:lnTo>
                  <a:close/>
                </a:path>
                <a:path w="1095375" h="341629">
                  <a:moveTo>
                    <a:pt x="1080516" y="341375"/>
                  </a:moveTo>
                  <a:lnTo>
                    <a:pt x="1080516" y="313181"/>
                  </a:lnTo>
                  <a:lnTo>
                    <a:pt x="1066800" y="326897"/>
                  </a:lnTo>
                  <a:lnTo>
                    <a:pt x="1066800" y="341375"/>
                  </a:lnTo>
                  <a:lnTo>
                    <a:pt x="1080516" y="3413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086600" y="3048000"/>
            <a:ext cx="1066800" cy="22057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40"/>
              </a:spcBef>
            </a:pPr>
            <a:r>
              <a:rPr lang="zh-TW" altLang="en-US" sz="1400" b="1" spc="-80" dirty="0" smtClean="0">
                <a:latin typeface="Trebuchet MS"/>
                <a:cs typeface="Trebuchet MS"/>
              </a:rPr>
              <a:t>活動 </a:t>
            </a:r>
            <a:r>
              <a:rPr sz="1400" b="1" spc="-114" dirty="0" smtClean="0">
                <a:latin typeface="Trebuchet MS"/>
                <a:cs typeface="Trebuchet MS"/>
              </a:rPr>
              <a:t>2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086599" y="3810253"/>
            <a:ext cx="1095375" cy="341630"/>
            <a:chOff x="7072883" y="3796284"/>
            <a:chExt cx="1095375" cy="341630"/>
          </a:xfrm>
        </p:grpSpPr>
        <p:sp>
          <p:nvSpPr>
            <p:cNvPr id="57" name="object 57"/>
            <p:cNvSpPr/>
            <p:nvPr/>
          </p:nvSpPr>
          <p:spPr>
            <a:xfrm>
              <a:off x="7086599" y="3810000"/>
              <a:ext cx="1066800" cy="313690"/>
            </a:xfrm>
            <a:custGeom>
              <a:avLst/>
              <a:gdLst/>
              <a:ahLst/>
              <a:cxnLst/>
              <a:rect l="l" t="t" r="r" b="b"/>
              <a:pathLst>
                <a:path w="1066800" h="313689">
                  <a:moveTo>
                    <a:pt x="1066800" y="313182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313182"/>
                  </a:lnTo>
                  <a:lnTo>
                    <a:pt x="1066800" y="313182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072883" y="3796284"/>
              <a:ext cx="1095375" cy="341630"/>
            </a:xfrm>
            <a:custGeom>
              <a:avLst/>
              <a:gdLst/>
              <a:ahLst/>
              <a:cxnLst/>
              <a:rect l="l" t="t" r="r" b="b"/>
              <a:pathLst>
                <a:path w="1095375" h="341629">
                  <a:moveTo>
                    <a:pt x="1094994" y="341375"/>
                  </a:moveTo>
                  <a:lnTo>
                    <a:pt x="1094994" y="0"/>
                  </a:lnTo>
                  <a:lnTo>
                    <a:pt x="0" y="0"/>
                  </a:lnTo>
                  <a:lnTo>
                    <a:pt x="0" y="341375"/>
                  </a:lnTo>
                  <a:lnTo>
                    <a:pt x="13716" y="341375"/>
                  </a:lnTo>
                  <a:lnTo>
                    <a:pt x="13716" y="28193"/>
                  </a:lnTo>
                  <a:lnTo>
                    <a:pt x="28194" y="13715"/>
                  </a:lnTo>
                  <a:lnTo>
                    <a:pt x="28194" y="28193"/>
                  </a:lnTo>
                  <a:lnTo>
                    <a:pt x="1066800" y="28193"/>
                  </a:lnTo>
                  <a:lnTo>
                    <a:pt x="1066800" y="13715"/>
                  </a:lnTo>
                  <a:lnTo>
                    <a:pt x="1080516" y="28193"/>
                  </a:lnTo>
                  <a:lnTo>
                    <a:pt x="1080516" y="341375"/>
                  </a:lnTo>
                  <a:lnTo>
                    <a:pt x="1094994" y="341375"/>
                  </a:lnTo>
                  <a:close/>
                </a:path>
                <a:path w="1095375" h="341629">
                  <a:moveTo>
                    <a:pt x="28194" y="28193"/>
                  </a:moveTo>
                  <a:lnTo>
                    <a:pt x="28194" y="13715"/>
                  </a:lnTo>
                  <a:lnTo>
                    <a:pt x="13716" y="28193"/>
                  </a:lnTo>
                  <a:lnTo>
                    <a:pt x="28194" y="28193"/>
                  </a:lnTo>
                  <a:close/>
                </a:path>
                <a:path w="1095375" h="341629">
                  <a:moveTo>
                    <a:pt x="28194" y="312419"/>
                  </a:moveTo>
                  <a:lnTo>
                    <a:pt x="28194" y="28193"/>
                  </a:lnTo>
                  <a:lnTo>
                    <a:pt x="13716" y="28193"/>
                  </a:lnTo>
                  <a:lnTo>
                    <a:pt x="13716" y="312419"/>
                  </a:lnTo>
                  <a:lnTo>
                    <a:pt x="28194" y="312419"/>
                  </a:lnTo>
                  <a:close/>
                </a:path>
                <a:path w="1095375" h="341629">
                  <a:moveTo>
                    <a:pt x="1080516" y="312419"/>
                  </a:moveTo>
                  <a:lnTo>
                    <a:pt x="13716" y="312419"/>
                  </a:lnTo>
                  <a:lnTo>
                    <a:pt x="28194" y="326898"/>
                  </a:lnTo>
                  <a:lnTo>
                    <a:pt x="28194" y="341375"/>
                  </a:lnTo>
                  <a:lnTo>
                    <a:pt x="1066800" y="341375"/>
                  </a:lnTo>
                  <a:lnTo>
                    <a:pt x="1066800" y="326898"/>
                  </a:lnTo>
                  <a:lnTo>
                    <a:pt x="1080516" y="312419"/>
                  </a:lnTo>
                  <a:close/>
                </a:path>
                <a:path w="1095375" h="341629">
                  <a:moveTo>
                    <a:pt x="28194" y="341375"/>
                  </a:moveTo>
                  <a:lnTo>
                    <a:pt x="28194" y="326898"/>
                  </a:lnTo>
                  <a:lnTo>
                    <a:pt x="13716" y="312419"/>
                  </a:lnTo>
                  <a:lnTo>
                    <a:pt x="13716" y="341375"/>
                  </a:lnTo>
                  <a:lnTo>
                    <a:pt x="28194" y="341375"/>
                  </a:lnTo>
                  <a:close/>
                </a:path>
                <a:path w="1095375" h="341629">
                  <a:moveTo>
                    <a:pt x="1080516" y="28193"/>
                  </a:moveTo>
                  <a:lnTo>
                    <a:pt x="1066800" y="13715"/>
                  </a:lnTo>
                  <a:lnTo>
                    <a:pt x="1066800" y="28193"/>
                  </a:lnTo>
                  <a:lnTo>
                    <a:pt x="1080516" y="28193"/>
                  </a:lnTo>
                  <a:close/>
                </a:path>
                <a:path w="1095375" h="341629">
                  <a:moveTo>
                    <a:pt x="1080516" y="312419"/>
                  </a:moveTo>
                  <a:lnTo>
                    <a:pt x="1080516" y="28193"/>
                  </a:lnTo>
                  <a:lnTo>
                    <a:pt x="1066800" y="28193"/>
                  </a:lnTo>
                  <a:lnTo>
                    <a:pt x="1066800" y="312419"/>
                  </a:lnTo>
                  <a:lnTo>
                    <a:pt x="1080516" y="312419"/>
                  </a:lnTo>
                  <a:close/>
                </a:path>
                <a:path w="1095375" h="341629">
                  <a:moveTo>
                    <a:pt x="1080516" y="341375"/>
                  </a:moveTo>
                  <a:lnTo>
                    <a:pt x="1080516" y="312419"/>
                  </a:lnTo>
                  <a:lnTo>
                    <a:pt x="1066800" y="326898"/>
                  </a:lnTo>
                  <a:lnTo>
                    <a:pt x="1066800" y="341375"/>
                  </a:lnTo>
                  <a:lnTo>
                    <a:pt x="1080516" y="3413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086600" y="3810253"/>
            <a:ext cx="10668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95"/>
              </a:spcBef>
            </a:pPr>
            <a:r>
              <a:rPr lang="zh-TW" altLang="en-US" sz="1400" b="1" spc="-80" dirty="0" smtClean="0">
                <a:latin typeface="Trebuchet MS"/>
                <a:cs typeface="Trebuchet MS"/>
              </a:rPr>
              <a:t>活動 </a:t>
            </a:r>
            <a:r>
              <a:rPr sz="1400" b="1" spc="-114" dirty="0" smtClean="0">
                <a:latin typeface="Trebuchet MS"/>
                <a:cs typeface="Trebuchet MS"/>
              </a:rPr>
              <a:t>3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072883" y="4558284"/>
            <a:ext cx="1095375" cy="341630"/>
            <a:chOff x="7072883" y="4558284"/>
            <a:chExt cx="1095375" cy="341630"/>
          </a:xfrm>
        </p:grpSpPr>
        <p:sp>
          <p:nvSpPr>
            <p:cNvPr id="61" name="object 61"/>
            <p:cNvSpPr/>
            <p:nvPr/>
          </p:nvSpPr>
          <p:spPr>
            <a:xfrm>
              <a:off x="7086599" y="4572000"/>
              <a:ext cx="1066800" cy="313690"/>
            </a:xfrm>
            <a:custGeom>
              <a:avLst/>
              <a:gdLst/>
              <a:ahLst/>
              <a:cxnLst/>
              <a:rect l="l" t="t" r="r" b="b"/>
              <a:pathLst>
                <a:path w="1066800" h="313689">
                  <a:moveTo>
                    <a:pt x="1066800" y="313182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313182"/>
                  </a:lnTo>
                  <a:lnTo>
                    <a:pt x="1066800" y="313182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72883" y="4558284"/>
              <a:ext cx="1095375" cy="341630"/>
            </a:xfrm>
            <a:custGeom>
              <a:avLst/>
              <a:gdLst/>
              <a:ahLst/>
              <a:cxnLst/>
              <a:rect l="l" t="t" r="r" b="b"/>
              <a:pathLst>
                <a:path w="1095375" h="341629">
                  <a:moveTo>
                    <a:pt x="1094994" y="341375"/>
                  </a:moveTo>
                  <a:lnTo>
                    <a:pt x="1094994" y="0"/>
                  </a:lnTo>
                  <a:lnTo>
                    <a:pt x="0" y="0"/>
                  </a:lnTo>
                  <a:lnTo>
                    <a:pt x="0" y="341375"/>
                  </a:lnTo>
                  <a:lnTo>
                    <a:pt x="13716" y="341375"/>
                  </a:lnTo>
                  <a:lnTo>
                    <a:pt x="13716" y="28193"/>
                  </a:lnTo>
                  <a:lnTo>
                    <a:pt x="28194" y="13715"/>
                  </a:lnTo>
                  <a:lnTo>
                    <a:pt x="28194" y="28193"/>
                  </a:lnTo>
                  <a:lnTo>
                    <a:pt x="1066800" y="28193"/>
                  </a:lnTo>
                  <a:lnTo>
                    <a:pt x="1066800" y="13715"/>
                  </a:lnTo>
                  <a:lnTo>
                    <a:pt x="1080516" y="28193"/>
                  </a:lnTo>
                  <a:lnTo>
                    <a:pt x="1080516" y="341375"/>
                  </a:lnTo>
                  <a:lnTo>
                    <a:pt x="1094994" y="341375"/>
                  </a:lnTo>
                  <a:close/>
                </a:path>
                <a:path w="1095375" h="341629">
                  <a:moveTo>
                    <a:pt x="28194" y="28193"/>
                  </a:moveTo>
                  <a:lnTo>
                    <a:pt x="28194" y="13715"/>
                  </a:lnTo>
                  <a:lnTo>
                    <a:pt x="13716" y="28193"/>
                  </a:lnTo>
                  <a:lnTo>
                    <a:pt x="28194" y="28193"/>
                  </a:lnTo>
                  <a:close/>
                </a:path>
                <a:path w="1095375" h="341629">
                  <a:moveTo>
                    <a:pt x="28194" y="312419"/>
                  </a:moveTo>
                  <a:lnTo>
                    <a:pt x="28194" y="28193"/>
                  </a:lnTo>
                  <a:lnTo>
                    <a:pt x="13716" y="28193"/>
                  </a:lnTo>
                  <a:lnTo>
                    <a:pt x="13716" y="312419"/>
                  </a:lnTo>
                  <a:lnTo>
                    <a:pt x="28194" y="312419"/>
                  </a:lnTo>
                  <a:close/>
                </a:path>
                <a:path w="1095375" h="341629">
                  <a:moveTo>
                    <a:pt x="1080516" y="312419"/>
                  </a:moveTo>
                  <a:lnTo>
                    <a:pt x="13716" y="312419"/>
                  </a:lnTo>
                  <a:lnTo>
                    <a:pt x="28194" y="326898"/>
                  </a:lnTo>
                  <a:lnTo>
                    <a:pt x="28194" y="341375"/>
                  </a:lnTo>
                  <a:lnTo>
                    <a:pt x="1066800" y="341375"/>
                  </a:lnTo>
                  <a:lnTo>
                    <a:pt x="1066800" y="326898"/>
                  </a:lnTo>
                  <a:lnTo>
                    <a:pt x="1080516" y="312419"/>
                  </a:lnTo>
                  <a:close/>
                </a:path>
                <a:path w="1095375" h="341629">
                  <a:moveTo>
                    <a:pt x="28194" y="341375"/>
                  </a:moveTo>
                  <a:lnTo>
                    <a:pt x="28194" y="326898"/>
                  </a:lnTo>
                  <a:lnTo>
                    <a:pt x="13716" y="312419"/>
                  </a:lnTo>
                  <a:lnTo>
                    <a:pt x="13716" y="341375"/>
                  </a:lnTo>
                  <a:lnTo>
                    <a:pt x="28194" y="341375"/>
                  </a:lnTo>
                  <a:close/>
                </a:path>
                <a:path w="1095375" h="341629">
                  <a:moveTo>
                    <a:pt x="1080516" y="28193"/>
                  </a:moveTo>
                  <a:lnTo>
                    <a:pt x="1066800" y="13715"/>
                  </a:lnTo>
                  <a:lnTo>
                    <a:pt x="1066800" y="28193"/>
                  </a:lnTo>
                  <a:lnTo>
                    <a:pt x="1080516" y="28193"/>
                  </a:lnTo>
                  <a:close/>
                </a:path>
                <a:path w="1095375" h="341629">
                  <a:moveTo>
                    <a:pt x="1080516" y="312419"/>
                  </a:moveTo>
                  <a:lnTo>
                    <a:pt x="1080516" y="28193"/>
                  </a:lnTo>
                  <a:lnTo>
                    <a:pt x="1066800" y="28193"/>
                  </a:lnTo>
                  <a:lnTo>
                    <a:pt x="1066800" y="312419"/>
                  </a:lnTo>
                  <a:lnTo>
                    <a:pt x="1080516" y="312419"/>
                  </a:lnTo>
                  <a:close/>
                </a:path>
                <a:path w="1095375" h="341629">
                  <a:moveTo>
                    <a:pt x="1080516" y="341375"/>
                  </a:moveTo>
                  <a:lnTo>
                    <a:pt x="1080516" y="312419"/>
                  </a:lnTo>
                  <a:lnTo>
                    <a:pt x="1066800" y="326898"/>
                  </a:lnTo>
                  <a:lnTo>
                    <a:pt x="1066800" y="341375"/>
                  </a:lnTo>
                  <a:lnTo>
                    <a:pt x="1080516" y="3413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86600" y="4572253"/>
            <a:ext cx="10668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95"/>
              </a:spcBef>
            </a:pPr>
            <a:r>
              <a:rPr lang="zh-TW" altLang="en-US" sz="1400" b="1" spc="-80" dirty="0" smtClean="0">
                <a:latin typeface="Trebuchet MS"/>
                <a:cs typeface="Trebuchet MS"/>
              </a:rPr>
              <a:t>活動 </a:t>
            </a:r>
            <a:r>
              <a:rPr sz="1400" b="1" spc="-114" dirty="0" smtClean="0">
                <a:latin typeface="Trebuchet MS"/>
                <a:cs typeface="Trebuchet MS"/>
              </a:rPr>
              <a:t>4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072883" y="5311902"/>
            <a:ext cx="1095375" cy="341630"/>
            <a:chOff x="7072883" y="5311902"/>
            <a:chExt cx="1095375" cy="341630"/>
          </a:xfrm>
        </p:grpSpPr>
        <p:sp>
          <p:nvSpPr>
            <p:cNvPr id="65" name="object 65"/>
            <p:cNvSpPr/>
            <p:nvPr/>
          </p:nvSpPr>
          <p:spPr>
            <a:xfrm>
              <a:off x="7086599" y="5326380"/>
              <a:ext cx="1066800" cy="312420"/>
            </a:xfrm>
            <a:custGeom>
              <a:avLst/>
              <a:gdLst/>
              <a:ahLst/>
              <a:cxnLst/>
              <a:rect l="l" t="t" r="r" b="b"/>
              <a:pathLst>
                <a:path w="1066800" h="312420">
                  <a:moveTo>
                    <a:pt x="1066800" y="312420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312420"/>
                  </a:lnTo>
                  <a:lnTo>
                    <a:pt x="1066800" y="31242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072883" y="5311902"/>
              <a:ext cx="1095375" cy="341630"/>
            </a:xfrm>
            <a:custGeom>
              <a:avLst/>
              <a:gdLst/>
              <a:ahLst/>
              <a:cxnLst/>
              <a:rect l="l" t="t" r="r" b="b"/>
              <a:pathLst>
                <a:path w="1095375" h="341629">
                  <a:moveTo>
                    <a:pt x="1094994" y="341375"/>
                  </a:moveTo>
                  <a:lnTo>
                    <a:pt x="1094994" y="0"/>
                  </a:lnTo>
                  <a:lnTo>
                    <a:pt x="0" y="0"/>
                  </a:lnTo>
                  <a:lnTo>
                    <a:pt x="0" y="341375"/>
                  </a:lnTo>
                  <a:lnTo>
                    <a:pt x="13716" y="341375"/>
                  </a:lnTo>
                  <a:lnTo>
                    <a:pt x="13716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1066800" y="28956"/>
                  </a:lnTo>
                  <a:lnTo>
                    <a:pt x="1066800" y="14477"/>
                  </a:lnTo>
                  <a:lnTo>
                    <a:pt x="1080516" y="28956"/>
                  </a:lnTo>
                  <a:lnTo>
                    <a:pt x="1080516" y="341375"/>
                  </a:lnTo>
                  <a:lnTo>
                    <a:pt x="1094994" y="341375"/>
                  </a:lnTo>
                  <a:close/>
                </a:path>
                <a:path w="1095375" h="341629">
                  <a:moveTo>
                    <a:pt x="28194" y="28956"/>
                  </a:moveTo>
                  <a:lnTo>
                    <a:pt x="28194" y="14477"/>
                  </a:lnTo>
                  <a:lnTo>
                    <a:pt x="13716" y="28956"/>
                  </a:lnTo>
                  <a:lnTo>
                    <a:pt x="28194" y="28956"/>
                  </a:lnTo>
                  <a:close/>
                </a:path>
                <a:path w="1095375" h="341629">
                  <a:moveTo>
                    <a:pt x="28194" y="313182"/>
                  </a:moveTo>
                  <a:lnTo>
                    <a:pt x="28194" y="28956"/>
                  </a:lnTo>
                  <a:lnTo>
                    <a:pt x="13716" y="28956"/>
                  </a:lnTo>
                  <a:lnTo>
                    <a:pt x="13716" y="313182"/>
                  </a:lnTo>
                  <a:lnTo>
                    <a:pt x="28194" y="313182"/>
                  </a:lnTo>
                  <a:close/>
                </a:path>
                <a:path w="1095375" h="341629">
                  <a:moveTo>
                    <a:pt x="1080516" y="313182"/>
                  </a:moveTo>
                  <a:lnTo>
                    <a:pt x="13716" y="313182"/>
                  </a:lnTo>
                  <a:lnTo>
                    <a:pt x="28194" y="326898"/>
                  </a:lnTo>
                  <a:lnTo>
                    <a:pt x="28194" y="341375"/>
                  </a:lnTo>
                  <a:lnTo>
                    <a:pt x="1066800" y="341375"/>
                  </a:lnTo>
                  <a:lnTo>
                    <a:pt x="1066800" y="326898"/>
                  </a:lnTo>
                  <a:lnTo>
                    <a:pt x="1080516" y="313182"/>
                  </a:lnTo>
                  <a:close/>
                </a:path>
                <a:path w="1095375" h="341629">
                  <a:moveTo>
                    <a:pt x="28194" y="341375"/>
                  </a:moveTo>
                  <a:lnTo>
                    <a:pt x="28194" y="326898"/>
                  </a:lnTo>
                  <a:lnTo>
                    <a:pt x="13716" y="313182"/>
                  </a:lnTo>
                  <a:lnTo>
                    <a:pt x="13716" y="341375"/>
                  </a:lnTo>
                  <a:lnTo>
                    <a:pt x="28194" y="341375"/>
                  </a:lnTo>
                  <a:close/>
                </a:path>
                <a:path w="1095375" h="341629">
                  <a:moveTo>
                    <a:pt x="1080516" y="28956"/>
                  </a:moveTo>
                  <a:lnTo>
                    <a:pt x="1066800" y="14477"/>
                  </a:lnTo>
                  <a:lnTo>
                    <a:pt x="1066800" y="28956"/>
                  </a:lnTo>
                  <a:lnTo>
                    <a:pt x="1080516" y="28956"/>
                  </a:lnTo>
                  <a:close/>
                </a:path>
                <a:path w="1095375" h="341629">
                  <a:moveTo>
                    <a:pt x="1080516" y="313182"/>
                  </a:moveTo>
                  <a:lnTo>
                    <a:pt x="1080516" y="28956"/>
                  </a:lnTo>
                  <a:lnTo>
                    <a:pt x="1066800" y="28956"/>
                  </a:lnTo>
                  <a:lnTo>
                    <a:pt x="1066800" y="313182"/>
                  </a:lnTo>
                  <a:lnTo>
                    <a:pt x="1080516" y="313182"/>
                  </a:lnTo>
                  <a:close/>
                </a:path>
                <a:path w="1095375" h="341629">
                  <a:moveTo>
                    <a:pt x="1080516" y="341375"/>
                  </a:moveTo>
                  <a:lnTo>
                    <a:pt x="1080516" y="313182"/>
                  </a:lnTo>
                  <a:lnTo>
                    <a:pt x="1066800" y="326898"/>
                  </a:lnTo>
                  <a:lnTo>
                    <a:pt x="1066800" y="341375"/>
                  </a:lnTo>
                  <a:lnTo>
                    <a:pt x="1080516" y="3413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086600" y="5334000"/>
            <a:ext cx="1066800" cy="22057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40"/>
              </a:spcBef>
            </a:pPr>
            <a:r>
              <a:rPr lang="zh-TW" altLang="en-US" sz="1400" b="1" spc="-80" dirty="0" smtClean="0">
                <a:latin typeface="Trebuchet MS"/>
                <a:cs typeface="Trebuchet MS"/>
              </a:rPr>
              <a:t>活動 </a:t>
            </a:r>
            <a:r>
              <a:rPr sz="1400" b="1" spc="-114" dirty="0" smtClean="0">
                <a:latin typeface="Trebuchet MS"/>
                <a:cs typeface="Trebuchet MS"/>
              </a:rPr>
              <a:t>5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72883" y="6073902"/>
            <a:ext cx="1095375" cy="341630"/>
            <a:chOff x="7072883" y="6073902"/>
            <a:chExt cx="1095375" cy="341630"/>
          </a:xfrm>
        </p:grpSpPr>
        <p:sp>
          <p:nvSpPr>
            <p:cNvPr id="69" name="object 69"/>
            <p:cNvSpPr/>
            <p:nvPr/>
          </p:nvSpPr>
          <p:spPr>
            <a:xfrm>
              <a:off x="7086599" y="6088380"/>
              <a:ext cx="1066800" cy="312420"/>
            </a:xfrm>
            <a:custGeom>
              <a:avLst/>
              <a:gdLst/>
              <a:ahLst/>
              <a:cxnLst/>
              <a:rect l="l" t="t" r="r" b="b"/>
              <a:pathLst>
                <a:path w="1066800" h="312420">
                  <a:moveTo>
                    <a:pt x="1066800" y="312420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312420"/>
                  </a:lnTo>
                  <a:lnTo>
                    <a:pt x="1066800" y="31242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72883" y="6073902"/>
              <a:ext cx="1095375" cy="341630"/>
            </a:xfrm>
            <a:custGeom>
              <a:avLst/>
              <a:gdLst/>
              <a:ahLst/>
              <a:cxnLst/>
              <a:rect l="l" t="t" r="r" b="b"/>
              <a:pathLst>
                <a:path w="1095375" h="341629">
                  <a:moveTo>
                    <a:pt x="1094994" y="341375"/>
                  </a:moveTo>
                  <a:lnTo>
                    <a:pt x="1094994" y="0"/>
                  </a:lnTo>
                  <a:lnTo>
                    <a:pt x="0" y="0"/>
                  </a:lnTo>
                  <a:lnTo>
                    <a:pt x="0" y="341375"/>
                  </a:lnTo>
                  <a:lnTo>
                    <a:pt x="13716" y="341375"/>
                  </a:lnTo>
                  <a:lnTo>
                    <a:pt x="13716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1066800" y="28956"/>
                  </a:lnTo>
                  <a:lnTo>
                    <a:pt x="1066800" y="14477"/>
                  </a:lnTo>
                  <a:lnTo>
                    <a:pt x="1080516" y="28956"/>
                  </a:lnTo>
                  <a:lnTo>
                    <a:pt x="1080516" y="341375"/>
                  </a:lnTo>
                  <a:lnTo>
                    <a:pt x="1094994" y="341375"/>
                  </a:lnTo>
                  <a:close/>
                </a:path>
                <a:path w="1095375" h="341629">
                  <a:moveTo>
                    <a:pt x="28194" y="28956"/>
                  </a:moveTo>
                  <a:lnTo>
                    <a:pt x="28194" y="14477"/>
                  </a:lnTo>
                  <a:lnTo>
                    <a:pt x="13716" y="28956"/>
                  </a:lnTo>
                  <a:lnTo>
                    <a:pt x="28194" y="28956"/>
                  </a:lnTo>
                  <a:close/>
                </a:path>
                <a:path w="1095375" h="341629">
                  <a:moveTo>
                    <a:pt x="28194" y="313182"/>
                  </a:moveTo>
                  <a:lnTo>
                    <a:pt x="28194" y="28956"/>
                  </a:lnTo>
                  <a:lnTo>
                    <a:pt x="13716" y="28956"/>
                  </a:lnTo>
                  <a:lnTo>
                    <a:pt x="13716" y="313182"/>
                  </a:lnTo>
                  <a:lnTo>
                    <a:pt x="28194" y="313182"/>
                  </a:lnTo>
                  <a:close/>
                </a:path>
                <a:path w="1095375" h="341629">
                  <a:moveTo>
                    <a:pt x="1080516" y="313182"/>
                  </a:moveTo>
                  <a:lnTo>
                    <a:pt x="13716" y="313182"/>
                  </a:lnTo>
                  <a:lnTo>
                    <a:pt x="28194" y="326898"/>
                  </a:lnTo>
                  <a:lnTo>
                    <a:pt x="28194" y="341375"/>
                  </a:lnTo>
                  <a:lnTo>
                    <a:pt x="1066800" y="341375"/>
                  </a:lnTo>
                  <a:lnTo>
                    <a:pt x="1066800" y="326898"/>
                  </a:lnTo>
                  <a:lnTo>
                    <a:pt x="1080516" y="313182"/>
                  </a:lnTo>
                  <a:close/>
                </a:path>
                <a:path w="1095375" h="341629">
                  <a:moveTo>
                    <a:pt x="28194" y="341375"/>
                  </a:moveTo>
                  <a:lnTo>
                    <a:pt x="28194" y="326898"/>
                  </a:lnTo>
                  <a:lnTo>
                    <a:pt x="13716" y="313182"/>
                  </a:lnTo>
                  <a:lnTo>
                    <a:pt x="13716" y="341375"/>
                  </a:lnTo>
                  <a:lnTo>
                    <a:pt x="28194" y="341375"/>
                  </a:lnTo>
                  <a:close/>
                </a:path>
                <a:path w="1095375" h="341629">
                  <a:moveTo>
                    <a:pt x="1080516" y="28956"/>
                  </a:moveTo>
                  <a:lnTo>
                    <a:pt x="1066800" y="14477"/>
                  </a:lnTo>
                  <a:lnTo>
                    <a:pt x="1066800" y="28956"/>
                  </a:lnTo>
                  <a:lnTo>
                    <a:pt x="1080516" y="28956"/>
                  </a:lnTo>
                  <a:close/>
                </a:path>
                <a:path w="1095375" h="341629">
                  <a:moveTo>
                    <a:pt x="1080516" y="313182"/>
                  </a:moveTo>
                  <a:lnTo>
                    <a:pt x="1080516" y="28956"/>
                  </a:lnTo>
                  <a:lnTo>
                    <a:pt x="1066800" y="28956"/>
                  </a:lnTo>
                  <a:lnTo>
                    <a:pt x="1066800" y="313182"/>
                  </a:lnTo>
                  <a:lnTo>
                    <a:pt x="1080516" y="313182"/>
                  </a:lnTo>
                  <a:close/>
                </a:path>
                <a:path w="1095375" h="341629">
                  <a:moveTo>
                    <a:pt x="1080516" y="341375"/>
                  </a:moveTo>
                  <a:lnTo>
                    <a:pt x="1080516" y="313182"/>
                  </a:lnTo>
                  <a:lnTo>
                    <a:pt x="1066800" y="326898"/>
                  </a:lnTo>
                  <a:lnTo>
                    <a:pt x="1066800" y="341375"/>
                  </a:lnTo>
                  <a:lnTo>
                    <a:pt x="1080516" y="3413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086600" y="6096000"/>
            <a:ext cx="1066800" cy="22057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40"/>
              </a:spcBef>
            </a:pPr>
            <a:r>
              <a:rPr lang="zh-TW" altLang="en-US" sz="1400" b="1" spc="-80" dirty="0" smtClean="0">
                <a:latin typeface="Trebuchet MS"/>
                <a:cs typeface="Trebuchet MS"/>
              </a:rPr>
              <a:t>活動 </a:t>
            </a:r>
            <a:r>
              <a:rPr sz="1400" b="1" spc="-114" dirty="0" smtClean="0">
                <a:latin typeface="Trebuchet MS"/>
                <a:cs typeface="Trebuchet MS"/>
              </a:rPr>
              <a:t>6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047485" y="6603555"/>
            <a:ext cx="9652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45"/>
              </a:lnSpc>
            </a:pPr>
            <a:r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9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結果探討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可視化</a:t>
            </a:r>
            <a:endParaRPr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1032"/>
          <a:stretch/>
        </p:blipFill>
        <p:spPr>
          <a:xfrm>
            <a:off x="721470" y="762000"/>
            <a:ext cx="10174573" cy="5562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21470" y="618447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▲餐具中沒有過多的鉀是件好事！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4136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結果探討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可視化</a:t>
            </a:r>
            <a:endParaRPr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21470" y="618447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▲除了視覺化的樹，這也是決策樹的一種表現方式！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838201"/>
            <a:ext cx="7388860" cy="520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63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</a:t>
            </a:r>
            <a:r>
              <a:rPr lang="en-US" altLang="zh-TW" sz="3200" spc="-5" dirty="0" smtClean="0"/>
              <a:t>More</a:t>
            </a:r>
            <a:endParaRPr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21470" y="6184476"/>
            <a:ext cx="744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▲配置面板中，點擊</a:t>
            </a:r>
            <a:r>
              <a:rPr lang="en-US" altLang="zh-TW" sz="2800" dirty="0" smtClean="0"/>
              <a:t>More</a:t>
            </a:r>
            <a:r>
              <a:rPr lang="zh-TW" altLang="en-US" sz="2800" dirty="0" smtClean="0"/>
              <a:t>按鈕你可以了解更多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1" y="853657"/>
            <a:ext cx="3593933" cy="51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65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656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</a:t>
            </a:r>
            <a:r>
              <a:rPr lang="en-US" altLang="zh-TW" sz="3200" spc="-5" dirty="0" smtClean="0"/>
              <a:t>More</a:t>
            </a:r>
            <a:endParaRPr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764"/>
          <a:stretch/>
        </p:blipFill>
        <p:spPr>
          <a:xfrm>
            <a:off x="688340" y="762000"/>
            <a:ext cx="7620000" cy="59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84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33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52216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一個分類器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6903720" cy="4844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220" dirty="0" smtClean="0">
                <a:latin typeface="Trebuchet MS"/>
                <a:cs typeface="Trebuchet MS"/>
              </a:rPr>
              <a:t>探究</a:t>
            </a:r>
            <a:r>
              <a:rPr sz="2800" b="1" spc="-220" dirty="0" smtClean="0">
                <a:latin typeface="Trebuchet MS"/>
                <a:cs typeface="Trebuchet MS"/>
              </a:rPr>
              <a:t> </a:t>
            </a:r>
            <a:r>
              <a:rPr sz="2800" b="1" spc="-335" dirty="0">
                <a:latin typeface="Trebuchet MS"/>
                <a:cs typeface="Trebuchet MS"/>
              </a:rPr>
              <a:t>J48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85" dirty="0" smtClean="0">
                <a:latin typeface="Trebuchet MS"/>
                <a:cs typeface="Trebuchet MS"/>
              </a:rPr>
              <a:t>打開組態面板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50" dirty="0" smtClean="0">
                <a:latin typeface="Trebuchet MS"/>
                <a:cs typeface="Trebuchet MS"/>
              </a:rPr>
              <a:t>檢查 </a:t>
            </a:r>
            <a:r>
              <a:rPr sz="2800" i="1" spc="-5" dirty="0" smtClean="0">
                <a:latin typeface="Carlito"/>
                <a:cs typeface="Carlito"/>
              </a:rPr>
              <a:t>More</a:t>
            </a:r>
            <a:r>
              <a:rPr lang="zh-TW" altLang="en-US" sz="2800" i="1" spc="-5" dirty="0" smtClean="0">
                <a:latin typeface="Carlito"/>
                <a:cs typeface="Carlito"/>
              </a:rPr>
              <a:t> 的資訊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測試選項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65" dirty="0" smtClean="0">
                <a:latin typeface="Trebuchet MS"/>
                <a:cs typeface="Trebuchet MS"/>
              </a:rPr>
              <a:t>使用</a:t>
            </a:r>
            <a:r>
              <a:rPr sz="2800" spc="-90" dirty="0" smtClean="0">
                <a:latin typeface="Trebuchet MS"/>
                <a:cs typeface="Trebuchet MS"/>
              </a:rPr>
              <a:t>unpruned</a:t>
            </a:r>
            <a:r>
              <a:rPr lang="en-US" altLang="zh-TW" sz="2800" spc="-90" dirty="0" smtClean="0">
                <a:latin typeface="Trebuchet MS"/>
                <a:cs typeface="Trebuchet MS"/>
              </a:rPr>
              <a:t>(</a:t>
            </a:r>
            <a:r>
              <a:rPr lang="zh-TW" altLang="en-US" sz="2800" spc="-90" dirty="0" smtClean="0">
                <a:latin typeface="Trebuchet MS"/>
                <a:cs typeface="Trebuchet MS"/>
              </a:rPr>
              <a:t>未修剪的</a:t>
            </a:r>
            <a:r>
              <a:rPr lang="en-US" altLang="zh-TW" sz="2800" spc="-90" dirty="0" smtClean="0">
                <a:latin typeface="Trebuchet MS"/>
                <a:cs typeface="Trebuchet MS"/>
              </a:rPr>
              <a:t>)</a:t>
            </a:r>
            <a:r>
              <a:rPr sz="2800" spc="-459" dirty="0" smtClean="0">
                <a:latin typeface="Trebuchet MS"/>
                <a:cs typeface="Trebuchet MS"/>
              </a:rPr>
              <a:t> </a:t>
            </a:r>
            <a:r>
              <a:rPr lang="zh-TW" altLang="en-US" sz="2800" spc="-150" dirty="0">
                <a:latin typeface="Trebuchet MS"/>
                <a:cs typeface="Trebuchet MS"/>
              </a:rPr>
              <a:t>樹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14" dirty="0" smtClean="0">
                <a:latin typeface="Trebuchet MS"/>
                <a:cs typeface="Trebuchet MS"/>
              </a:rPr>
              <a:t>查看葉的大小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將</a:t>
            </a:r>
            <a:r>
              <a:rPr sz="2800" spc="-220" dirty="0" smtClean="0">
                <a:latin typeface="Trebuchet MS"/>
                <a:cs typeface="Trebuchet MS"/>
              </a:rPr>
              <a:t> </a:t>
            </a:r>
            <a:r>
              <a:rPr sz="2800" spc="-105" dirty="0" err="1">
                <a:solidFill>
                  <a:srgbClr val="E41815"/>
                </a:solidFill>
                <a:latin typeface="Trebuchet MS"/>
                <a:cs typeface="Trebuchet MS"/>
              </a:rPr>
              <a:t>minNumObj</a:t>
            </a:r>
            <a:r>
              <a:rPr sz="2800" spc="-200" dirty="0">
                <a:solidFill>
                  <a:srgbClr val="E41815"/>
                </a:solidFill>
                <a:latin typeface="Trebuchet MS"/>
                <a:cs typeface="Trebuchet MS"/>
              </a:rPr>
              <a:t> </a:t>
            </a:r>
            <a:r>
              <a:rPr lang="zh-TW" altLang="en-US" sz="2800" spc="-120" dirty="0" smtClean="0">
                <a:latin typeface="Trebuchet MS"/>
                <a:cs typeface="Trebuchet MS"/>
              </a:rPr>
              <a:t>的值設定為</a:t>
            </a:r>
            <a:r>
              <a:rPr sz="2800" spc="-215" dirty="0" smtClean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15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lang="zh-TW" altLang="en-US" sz="2800" spc="-200" dirty="0" smtClean="0">
                <a:latin typeface="Trebuchet MS"/>
                <a:cs typeface="Trebuchet MS"/>
              </a:rPr>
              <a:t>以避免生出小的葉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使用右鍵菜單視覺化你的樹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522160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smtClean="0"/>
              <a:t>Lesson 1.4:</a:t>
            </a:r>
            <a:r>
              <a:rPr lang="zh-TW" altLang="en-US" sz="3200" spc="-5" dirty="0" smtClean="0"/>
              <a:t> 創建</a:t>
            </a:r>
            <a:r>
              <a:rPr lang="zh-TW" altLang="en-US" sz="3200" spc="-5" dirty="0"/>
              <a:t>一個分類</a:t>
            </a:r>
            <a:r>
              <a:rPr lang="zh-TW" altLang="en-US" sz="3200" spc="-5" dirty="0" smtClean="0"/>
              <a:t>器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4223385" cy="394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200" dirty="0">
                <a:latin typeface="Trebuchet MS"/>
                <a:cs typeface="Trebuchet MS"/>
              </a:rPr>
              <a:t>從</a:t>
            </a:r>
            <a:r>
              <a:rPr sz="2800" b="1" spc="-200" dirty="0" smtClean="0">
                <a:latin typeface="Trebuchet MS"/>
                <a:cs typeface="Trebuchet MS"/>
              </a:rPr>
              <a:t> </a:t>
            </a:r>
            <a:r>
              <a:rPr sz="2800" b="1" spc="-240" dirty="0">
                <a:latin typeface="Trebuchet MS"/>
                <a:cs typeface="Trebuchet MS"/>
              </a:rPr>
              <a:t>C4.5 </a:t>
            </a:r>
            <a:r>
              <a:rPr lang="zh-TW" altLang="en-US" sz="2800" b="1" spc="-125" dirty="0">
                <a:latin typeface="Trebuchet MS"/>
                <a:cs typeface="Trebuchet MS"/>
              </a:rPr>
              <a:t>到</a:t>
            </a:r>
            <a:r>
              <a:rPr sz="2800" b="1" spc="-190" dirty="0" smtClean="0">
                <a:latin typeface="Trebuchet MS"/>
                <a:cs typeface="Trebuchet MS"/>
              </a:rPr>
              <a:t> </a:t>
            </a:r>
            <a:r>
              <a:rPr sz="2800" b="1" spc="-335" dirty="0">
                <a:latin typeface="Trebuchet MS"/>
                <a:cs typeface="Trebuchet MS"/>
              </a:rPr>
              <a:t>J48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800" spc="-40" dirty="0">
                <a:latin typeface="Trebuchet MS"/>
                <a:cs typeface="Trebuchet MS"/>
              </a:rPr>
              <a:t>ID3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(1979)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711200" algn="l"/>
              </a:tabLst>
            </a:pPr>
            <a:r>
              <a:rPr sz="3200" b="1" spc="-280" dirty="0">
                <a:latin typeface="Trebuchet MS"/>
                <a:cs typeface="Trebuchet MS"/>
              </a:rPr>
              <a:t>C4.5</a:t>
            </a:r>
            <a:r>
              <a:rPr sz="3200" b="1" spc="-31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(1993)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800" spc="-150" dirty="0">
                <a:latin typeface="Trebuchet MS"/>
                <a:cs typeface="Trebuchet MS"/>
              </a:rPr>
              <a:t>C4.8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(1996?)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800" spc="-150" dirty="0">
                <a:latin typeface="Trebuchet MS"/>
                <a:cs typeface="Trebuchet MS"/>
              </a:rPr>
              <a:t>C5.0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50" dirty="0" smtClean="0">
                <a:latin typeface="Trebuchet MS"/>
                <a:cs typeface="Trebuchet MS"/>
              </a:rPr>
              <a:t>(</a:t>
            </a:r>
            <a:r>
              <a:rPr lang="zh-TW" altLang="en-US" sz="2800" spc="-150" dirty="0" smtClean="0">
                <a:latin typeface="Trebuchet MS"/>
                <a:cs typeface="Trebuchet MS"/>
              </a:rPr>
              <a:t>商業化</a:t>
            </a:r>
            <a:r>
              <a:rPr sz="2800" spc="-150" dirty="0" smtClean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3200" b="1" spc="-390" dirty="0">
                <a:latin typeface="Trebuchet MS"/>
                <a:cs typeface="Trebuchet MS"/>
              </a:rPr>
              <a:t>J48</a:t>
            </a:r>
            <a:endParaRPr sz="32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91584" y="3642359"/>
            <a:ext cx="1602105" cy="1077595"/>
            <a:chOff x="4291584" y="3642359"/>
            <a:chExt cx="1602105" cy="1077595"/>
          </a:xfrm>
        </p:grpSpPr>
        <p:sp>
          <p:nvSpPr>
            <p:cNvPr id="5" name="object 5"/>
            <p:cNvSpPr/>
            <p:nvPr/>
          </p:nvSpPr>
          <p:spPr>
            <a:xfrm>
              <a:off x="4296156" y="3646931"/>
              <a:ext cx="1584325" cy="1066800"/>
            </a:xfrm>
            <a:custGeom>
              <a:avLst/>
              <a:gdLst/>
              <a:ahLst/>
              <a:cxnLst/>
              <a:rect l="l" t="t" r="r" b="b"/>
              <a:pathLst>
                <a:path w="1584325" h="1066800">
                  <a:moveTo>
                    <a:pt x="1584198" y="693419"/>
                  </a:moveTo>
                  <a:lnTo>
                    <a:pt x="1231392" y="693420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172974"/>
                  </a:lnTo>
                  <a:lnTo>
                    <a:pt x="1031748" y="172974"/>
                  </a:lnTo>
                  <a:lnTo>
                    <a:pt x="1031748" y="693420"/>
                  </a:lnTo>
                  <a:lnTo>
                    <a:pt x="678180" y="693420"/>
                  </a:lnTo>
                  <a:lnTo>
                    <a:pt x="1131570" y="1066800"/>
                  </a:lnTo>
                  <a:lnTo>
                    <a:pt x="1584198" y="69341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1584" y="3642359"/>
              <a:ext cx="1602105" cy="1077595"/>
            </a:xfrm>
            <a:custGeom>
              <a:avLst/>
              <a:gdLst/>
              <a:ahLst/>
              <a:cxnLst/>
              <a:rect l="l" t="t" r="r" b="b"/>
              <a:pathLst>
                <a:path w="1602104" h="1077595">
                  <a:moveTo>
                    <a:pt x="1240536" y="693420"/>
                  </a:moveTo>
                  <a:lnTo>
                    <a:pt x="1240536" y="0"/>
                  </a:lnTo>
                  <a:lnTo>
                    <a:pt x="0" y="0"/>
                  </a:lnTo>
                  <a:lnTo>
                    <a:pt x="0" y="182118"/>
                  </a:lnTo>
                  <a:lnTo>
                    <a:pt x="4572" y="182118"/>
                  </a:lnTo>
                  <a:lnTo>
                    <a:pt x="4572" y="9143"/>
                  </a:lnTo>
                  <a:lnTo>
                    <a:pt x="9144" y="4571"/>
                  </a:lnTo>
                  <a:lnTo>
                    <a:pt x="9144" y="9143"/>
                  </a:lnTo>
                  <a:lnTo>
                    <a:pt x="1230630" y="9143"/>
                  </a:lnTo>
                  <a:lnTo>
                    <a:pt x="1230630" y="4571"/>
                  </a:lnTo>
                  <a:lnTo>
                    <a:pt x="1235964" y="9143"/>
                  </a:lnTo>
                  <a:lnTo>
                    <a:pt x="1235964" y="693420"/>
                  </a:lnTo>
                  <a:lnTo>
                    <a:pt x="1240536" y="693420"/>
                  </a:lnTo>
                  <a:close/>
                </a:path>
                <a:path w="1602104" h="1077595">
                  <a:moveTo>
                    <a:pt x="9144" y="9143"/>
                  </a:moveTo>
                  <a:lnTo>
                    <a:pt x="9144" y="4571"/>
                  </a:lnTo>
                  <a:lnTo>
                    <a:pt x="4572" y="9143"/>
                  </a:lnTo>
                  <a:lnTo>
                    <a:pt x="9144" y="9143"/>
                  </a:lnTo>
                  <a:close/>
                </a:path>
                <a:path w="1602104" h="1077595">
                  <a:moveTo>
                    <a:pt x="9144" y="172974"/>
                  </a:moveTo>
                  <a:lnTo>
                    <a:pt x="9144" y="9143"/>
                  </a:lnTo>
                  <a:lnTo>
                    <a:pt x="4572" y="9143"/>
                  </a:lnTo>
                  <a:lnTo>
                    <a:pt x="4572" y="172974"/>
                  </a:lnTo>
                  <a:lnTo>
                    <a:pt x="9144" y="172974"/>
                  </a:lnTo>
                  <a:close/>
                </a:path>
                <a:path w="1602104" h="1077595">
                  <a:moveTo>
                    <a:pt x="1040892" y="703326"/>
                  </a:moveTo>
                  <a:lnTo>
                    <a:pt x="1040892" y="172974"/>
                  </a:lnTo>
                  <a:lnTo>
                    <a:pt x="4572" y="172974"/>
                  </a:lnTo>
                  <a:lnTo>
                    <a:pt x="9144" y="177546"/>
                  </a:lnTo>
                  <a:lnTo>
                    <a:pt x="9144" y="182118"/>
                  </a:lnTo>
                  <a:lnTo>
                    <a:pt x="1030986" y="182118"/>
                  </a:lnTo>
                  <a:lnTo>
                    <a:pt x="1030986" y="177546"/>
                  </a:lnTo>
                  <a:lnTo>
                    <a:pt x="1036320" y="182118"/>
                  </a:lnTo>
                  <a:lnTo>
                    <a:pt x="1036320" y="703326"/>
                  </a:lnTo>
                  <a:lnTo>
                    <a:pt x="1040892" y="703326"/>
                  </a:lnTo>
                  <a:close/>
                </a:path>
                <a:path w="1602104" h="1077595">
                  <a:moveTo>
                    <a:pt x="9144" y="182118"/>
                  </a:moveTo>
                  <a:lnTo>
                    <a:pt x="9144" y="177546"/>
                  </a:lnTo>
                  <a:lnTo>
                    <a:pt x="4572" y="172974"/>
                  </a:lnTo>
                  <a:lnTo>
                    <a:pt x="4572" y="182118"/>
                  </a:lnTo>
                  <a:lnTo>
                    <a:pt x="9144" y="182118"/>
                  </a:lnTo>
                  <a:close/>
                </a:path>
                <a:path w="1602104" h="1077595">
                  <a:moveTo>
                    <a:pt x="1036320" y="693420"/>
                  </a:moveTo>
                  <a:lnTo>
                    <a:pt x="669798" y="693420"/>
                  </a:lnTo>
                  <a:lnTo>
                    <a:pt x="682752" y="704088"/>
                  </a:lnTo>
                  <a:lnTo>
                    <a:pt x="682752" y="703326"/>
                  </a:lnTo>
                  <a:lnTo>
                    <a:pt x="685800" y="694944"/>
                  </a:lnTo>
                  <a:lnTo>
                    <a:pt x="695998" y="703326"/>
                  </a:lnTo>
                  <a:lnTo>
                    <a:pt x="1030986" y="703326"/>
                  </a:lnTo>
                  <a:lnTo>
                    <a:pt x="1030986" y="697992"/>
                  </a:lnTo>
                  <a:lnTo>
                    <a:pt x="1036320" y="693420"/>
                  </a:lnTo>
                  <a:close/>
                </a:path>
                <a:path w="1602104" h="1077595">
                  <a:moveTo>
                    <a:pt x="695998" y="703326"/>
                  </a:moveTo>
                  <a:lnTo>
                    <a:pt x="685800" y="694944"/>
                  </a:lnTo>
                  <a:lnTo>
                    <a:pt x="682752" y="703326"/>
                  </a:lnTo>
                  <a:lnTo>
                    <a:pt x="695998" y="703326"/>
                  </a:lnTo>
                  <a:close/>
                </a:path>
                <a:path w="1602104" h="1077595">
                  <a:moveTo>
                    <a:pt x="1136139" y="1065054"/>
                  </a:moveTo>
                  <a:lnTo>
                    <a:pt x="695998" y="703326"/>
                  </a:lnTo>
                  <a:lnTo>
                    <a:pt x="682752" y="703326"/>
                  </a:lnTo>
                  <a:lnTo>
                    <a:pt x="682752" y="704088"/>
                  </a:lnTo>
                  <a:lnTo>
                    <a:pt x="1133094" y="1074957"/>
                  </a:lnTo>
                  <a:lnTo>
                    <a:pt x="1133094" y="1067562"/>
                  </a:lnTo>
                  <a:lnTo>
                    <a:pt x="1136139" y="1065054"/>
                  </a:lnTo>
                  <a:close/>
                </a:path>
                <a:path w="1602104" h="1077595">
                  <a:moveTo>
                    <a:pt x="1036320" y="182118"/>
                  </a:moveTo>
                  <a:lnTo>
                    <a:pt x="1030986" y="177546"/>
                  </a:lnTo>
                  <a:lnTo>
                    <a:pt x="1030986" y="182118"/>
                  </a:lnTo>
                  <a:lnTo>
                    <a:pt x="1036320" y="182118"/>
                  </a:lnTo>
                  <a:close/>
                </a:path>
                <a:path w="1602104" h="1077595">
                  <a:moveTo>
                    <a:pt x="1036320" y="693420"/>
                  </a:moveTo>
                  <a:lnTo>
                    <a:pt x="1036320" y="182118"/>
                  </a:lnTo>
                  <a:lnTo>
                    <a:pt x="1030986" y="182118"/>
                  </a:lnTo>
                  <a:lnTo>
                    <a:pt x="1030986" y="693420"/>
                  </a:lnTo>
                  <a:lnTo>
                    <a:pt x="1036320" y="693420"/>
                  </a:lnTo>
                  <a:close/>
                </a:path>
                <a:path w="1602104" h="1077595">
                  <a:moveTo>
                    <a:pt x="1036320" y="703326"/>
                  </a:moveTo>
                  <a:lnTo>
                    <a:pt x="1036320" y="693420"/>
                  </a:lnTo>
                  <a:lnTo>
                    <a:pt x="1030986" y="697992"/>
                  </a:lnTo>
                  <a:lnTo>
                    <a:pt x="1030986" y="703326"/>
                  </a:lnTo>
                  <a:lnTo>
                    <a:pt x="1036320" y="703326"/>
                  </a:lnTo>
                  <a:close/>
                </a:path>
                <a:path w="1602104" h="1077595">
                  <a:moveTo>
                    <a:pt x="1139190" y="1067562"/>
                  </a:moveTo>
                  <a:lnTo>
                    <a:pt x="1136139" y="1065054"/>
                  </a:lnTo>
                  <a:lnTo>
                    <a:pt x="1133094" y="1067562"/>
                  </a:lnTo>
                  <a:lnTo>
                    <a:pt x="1139190" y="1067562"/>
                  </a:lnTo>
                  <a:close/>
                </a:path>
                <a:path w="1602104" h="1077595">
                  <a:moveTo>
                    <a:pt x="1139190" y="1074953"/>
                  </a:moveTo>
                  <a:lnTo>
                    <a:pt x="1139190" y="1067562"/>
                  </a:lnTo>
                  <a:lnTo>
                    <a:pt x="1133094" y="1067562"/>
                  </a:lnTo>
                  <a:lnTo>
                    <a:pt x="1133094" y="1074957"/>
                  </a:lnTo>
                  <a:lnTo>
                    <a:pt x="1136142" y="1077468"/>
                  </a:lnTo>
                  <a:lnTo>
                    <a:pt x="1139190" y="1074953"/>
                  </a:lnTo>
                  <a:close/>
                </a:path>
                <a:path w="1602104" h="1077595">
                  <a:moveTo>
                    <a:pt x="1588770" y="704105"/>
                  </a:moveTo>
                  <a:lnTo>
                    <a:pt x="1588770" y="703326"/>
                  </a:lnTo>
                  <a:lnTo>
                    <a:pt x="1575540" y="703326"/>
                  </a:lnTo>
                  <a:lnTo>
                    <a:pt x="1136139" y="1065054"/>
                  </a:lnTo>
                  <a:lnTo>
                    <a:pt x="1139190" y="1067562"/>
                  </a:lnTo>
                  <a:lnTo>
                    <a:pt x="1139190" y="1074953"/>
                  </a:lnTo>
                  <a:lnTo>
                    <a:pt x="1588770" y="704105"/>
                  </a:lnTo>
                  <a:close/>
                </a:path>
                <a:path w="1602104" h="1077595">
                  <a:moveTo>
                    <a:pt x="1235964" y="9143"/>
                  </a:moveTo>
                  <a:lnTo>
                    <a:pt x="1230630" y="4571"/>
                  </a:lnTo>
                  <a:lnTo>
                    <a:pt x="1230630" y="9143"/>
                  </a:lnTo>
                  <a:lnTo>
                    <a:pt x="1235964" y="9143"/>
                  </a:lnTo>
                  <a:close/>
                </a:path>
                <a:path w="1602104" h="1077595">
                  <a:moveTo>
                    <a:pt x="1240536" y="703326"/>
                  </a:moveTo>
                  <a:lnTo>
                    <a:pt x="1240536" y="697992"/>
                  </a:lnTo>
                  <a:lnTo>
                    <a:pt x="1235964" y="693420"/>
                  </a:lnTo>
                  <a:lnTo>
                    <a:pt x="1235964" y="9143"/>
                  </a:lnTo>
                  <a:lnTo>
                    <a:pt x="1230630" y="9143"/>
                  </a:lnTo>
                  <a:lnTo>
                    <a:pt x="1230630" y="703326"/>
                  </a:lnTo>
                  <a:lnTo>
                    <a:pt x="1240536" y="703326"/>
                  </a:lnTo>
                  <a:close/>
                </a:path>
                <a:path w="1602104" h="1077595">
                  <a:moveTo>
                    <a:pt x="1601724" y="693419"/>
                  </a:moveTo>
                  <a:lnTo>
                    <a:pt x="1235964" y="693420"/>
                  </a:lnTo>
                  <a:lnTo>
                    <a:pt x="1240536" y="697992"/>
                  </a:lnTo>
                  <a:lnTo>
                    <a:pt x="1240536" y="703326"/>
                  </a:lnTo>
                  <a:lnTo>
                    <a:pt x="1575540" y="703326"/>
                  </a:lnTo>
                  <a:lnTo>
                    <a:pt x="1585722" y="694944"/>
                  </a:lnTo>
                  <a:lnTo>
                    <a:pt x="1588770" y="703326"/>
                  </a:lnTo>
                  <a:lnTo>
                    <a:pt x="1588770" y="704105"/>
                  </a:lnTo>
                  <a:lnTo>
                    <a:pt x="1601724" y="693419"/>
                  </a:lnTo>
                  <a:close/>
                </a:path>
                <a:path w="1602104" h="1077595">
                  <a:moveTo>
                    <a:pt x="1588770" y="703326"/>
                  </a:moveTo>
                  <a:lnTo>
                    <a:pt x="1585722" y="694944"/>
                  </a:lnTo>
                  <a:lnTo>
                    <a:pt x="1575540" y="703326"/>
                  </a:lnTo>
                  <a:lnTo>
                    <a:pt x="1588770" y="7033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34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4365"/>
            <a:ext cx="522160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200" spc="-5" dirty="0"/>
              <a:t>Lesson 1.4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</a:t>
            </a:r>
            <a:r>
              <a:rPr lang="zh-TW" altLang="en-US" sz="3200" spc="-114" dirty="0" smtClean="0">
                <a:latin typeface="Trebuchet MS"/>
                <a:cs typeface="Trebuchet MS"/>
              </a:rPr>
              <a:t>創建</a:t>
            </a:r>
            <a:r>
              <a:rPr lang="zh-TW" altLang="en-US" sz="3200" spc="-114" dirty="0">
                <a:latin typeface="Trebuchet MS"/>
                <a:cs typeface="Trebuchet MS"/>
              </a:rPr>
              <a:t>一個分類</a:t>
            </a:r>
            <a:r>
              <a:rPr lang="zh-TW" altLang="en-US" sz="3200" spc="-114" dirty="0" smtClean="0">
                <a:latin typeface="Trebuchet MS"/>
                <a:cs typeface="Trebuchet MS"/>
              </a:rPr>
              <a:t>器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710146" y="1432347"/>
            <a:ext cx="5678170" cy="347723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en-US" altLang="zh-TW" sz="2800" spc="-13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35" dirty="0" smtClean="0">
                <a:latin typeface="Trebuchet MS"/>
                <a:cs typeface="Trebuchet MS"/>
              </a:rPr>
              <a:t>中的分類器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125" dirty="0" smtClean="0">
                <a:latin typeface="Trebuchet MS"/>
                <a:cs typeface="Trebuchet MS"/>
              </a:rPr>
              <a:t>對</a:t>
            </a:r>
            <a:r>
              <a:rPr sz="2800" spc="-125" dirty="0" smtClean="0">
                <a:latin typeface="Trebuchet MS"/>
                <a:cs typeface="Trebuchet MS"/>
              </a:rPr>
              <a:t> </a:t>
            </a:r>
            <a:r>
              <a:rPr sz="2800" i="1" spc="-5" dirty="0">
                <a:latin typeface="Carlito"/>
                <a:cs typeface="Carlito"/>
              </a:rPr>
              <a:t>glass</a:t>
            </a:r>
            <a:r>
              <a:rPr sz="2800" i="1" spc="-204" dirty="0">
                <a:latin typeface="Carlito"/>
                <a:cs typeface="Carlito"/>
              </a:rPr>
              <a:t> </a:t>
            </a:r>
            <a:r>
              <a:rPr lang="zh-TW" altLang="en-US" sz="2800" i="1" spc="-204" dirty="0" smtClean="0">
                <a:latin typeface="Carlito"/>
                <a:cs typeface="Carlito"/>
              </a:rPr>
              <a:t>資料集進行分類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lang="zh-TW" altLang="en-US" sz="2800" spc="-125" dirty="0" smtClean="0">
                <a:latin typeface="Trebuchet MS"/>
                <a:cs typeface="Trebuchet MS"/>
              </a:rPr>
              <a:t>理解</a:t>
            </a:r>
            <a:r>
              <a:rPr sz="2800" spc="-180" dirty="0" smtClean="0">
                <a:latin typeface="Trebuchet MS"/>
                <a:cs typeface="Trebuchet MS"/>
              </a:rPr>
              <a:t>J48</a:t>
            </a:r>
            <a:r>
              <a:rPr sz="2800" spc="-380" dirty="0" smtClean="0">
                <a:latin typeface="Trebuchet MS"/>
                <a:cs typeface="Trebuchet MS"/>
              </a:rPr>
              <a:t> </a:t>
            </a:r>
            <a:r>
              <a:rPr lang="zh-TW" altLang="en-US" sz="2800" spc="-380" dirty="0" smtClean="0">
                <a:latin typeface="Trebuchet MS"/>
                <a:cs typeface="Trebuchet MS"/>
              </a:rPr>
              <a:t>的輸出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2800" spc="-180" dirty="0">
                <a:latin typeface="Trebuchet MS"/>
                <a:cs typeface="Trebuchet MS"/>
              </a:rPr>
              <a:t>J48 </a:t>
            </a:r>
            <a:r>
              <a:rPr lang="zh-TW" altLang="en-US" sz="2800" spc="-125" dirty="0" smtClean="0">
                <a:latin typeface="Trebuchet MS"/>
                <a:cs typeface="Trebuchet MS"/>
              </a:rPr>
              <a:t>組態面板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2800" spc="-125" dirty="0">
                <a:latin typeface="Trebuchet MS"/>
                <a:cs typeface="Trebuchet MS"/>
              </a:rPr>
              <a:t>… </a:t>
            </a:r>
            <a:r>
              <a:rPr lang="zh-TW" altLang="en-US" sz="2800" spc="-120" dirty="0" smtClean="0">
                <a:latin typeface="Trebuchet MS"/>
                <a:cs typeface="Trebuchet MS"/>
              </a:rPr>
              <a:t>選</a:t>
            </a:r>
            <a:r>
              <a:rPr lang="zh-TW" altLang="en-US" sz="2800" spc="-120" dirty="0">
                <a:latin typeface="Trebuchet MS"/>
                <a:cs typeface="Trebuchet MS"/>
              </a:rPr>
              <a:t>項</a:t>
            </a:r>
            <a:r>
              <a:rPr sz="2800" spc="-120" dirty="0" smtClean="0">
                <a:latin typeface="Trebuchet MS"/>
                <a:cs typeface="Trebuchet MS"/>
              </a:rPr>
              <a:t>: </a:t>
            </a:r>
            <a:r>
              <a:rPr lang="zh-TW" altLang="en-US" sz="2800" spc="-95" dirty="0" smtClean="0">
                <a:latin typeface="Trebuchet MS"/>
                <a:cs typeface="Trebuchet MS"/>
              </a:rPr>
              <a:t>修剪過</a:t>
            </a:r>
            <a:r>
              <a:rPr sz="2800" spc="-95" dirty="0" smtClean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vs </a:t>
            </a:r>
            <a:r>
              <a:rPr lang="zh-TW" altLang="en-US" sz="2800" spc="-75" dirty="0" smtClean="0">
                <a:latin typeface="Trebuchet MS"/>
                <a:cs typeface="Trebuchet MS"/>
              </a:rPr>
              <a:t>未修剪的樹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sz="2800" spc="-125" dirty="0">
                <a:latin typeface="Trebuchet MS"/>
                <a:cs typeface="Trebuchet MS"/>
              </a:rPr>
              <a:t>… </a:t>
            </a:r>
            <a:r>
              <a:rPr lang="zh-TW" altLang="en-US" sz="2800" spc="-120" dirty="0" smtClean="0">
                <a:latin typeface="Trebuchet MS"/>
                <a:cs typeface="Trebuchet MS"/>
              </a:rPr>
              <a:t>選</a:t>
            </a:r>
            <a:r>
              <a:rPr lang="zh-TW" altLang="en-US" sz="2800" spc="-120" dirty="0">
                <a:latin typeface="Trebuchet MS"/>
                <a:cs typeface="Trebuchet MS"/>
              </a:rPr>
              <a:t>項</a:t>
            </a:r>
            <a:r>
              <a:rPr sz="2800" spc="-120" dirty="0" smtClean="0">
                <a:latin typeface="Trebuchet MS"/>
                <a:cs typeface="Trebuchet MS"/>
              </a:rPr>
              <a:t>: </a:t>
            </a:r>
            <a:r>
              <a:rPr lang="zh-TW" altLang="en-US" sz="2800" spc="-120" dirty="0" smtClean="0">
                <a:latin typeface="Trebuchet MS"/>
                <a:cs typeface="Trebuchet MS"/>
              </a:rPr>
              <a:t>避免小葉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spc="-180" dirty="0">
                <a:latin typeface="Trebuchet MS"/>
                <a:cs typeface="Trebuchet MS"/>
              </a:rPr>
              <a:t>J48 </a:t>
            </a:r>
            <a:r>
              <a:rPr sz="2800" spc="-75" dirty="0">
                <a:latin typeface="Trebuchet MS"/>
                <a:cs typeface="Trebuchet MS"/>
              </a:rPr>
              <a:t>~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C4.5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4626" y="5267197"/>
            <a:ext cx="1913255" cy="9021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377190" indent="-36512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377825" algn="l"/>
              </a:tabLst>
            </a:pPr>
            <a:r>
              <a:rPr sz="2400" spc="-105" dirty="0">
                <a:latin typeface="Trebuchet MS"/>
                <a:cs typeface="Trebuchet MS"/>
              </a:rPr>
              <a:t>Section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11.1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3371" y="5779261"/>
            <a:ext cx="28917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rlito"/>
                <a:cs typeface="Carlito"/>
              </a:rPr>
              <a:t>Building a </a:t>
            </a:r>
            <a:r>
              <a:rPr sz="2400" i="1" spc="-5" dirty="0">
                <a:latin typeface="Carlito"/>
                <a:cs typeface="Carlito"/>
              </a:rPr>
              <a:t>decision</a:t>
            </a:r>
            <a:r>
              <a:rPr sz="2400" i="1" spc="-100" dirty="0">
                <a:latin typeface="Carlito"/>
                <a:cs typeface="Carlito"/>
              </a:rPr>
              <a:t> </a:t>
            </a:r>
            <a:r>
              <a:rPr sz="2400" i="1" spc="-5" dirty="0">
                <a:latin typeface="Carlito"/>
                <a:cs typeface="Carlito"/>
              </a:rPr>
              <a:t>tree  </a:t>
            </a:r>
            <a:r>
              <a:rPr sz="2400" i="1" spc="-15" dirty="0">
                <a:latin typeface="Carlito"/>
                <a:cs typeface="Carlito"/>
              </a:rPr>
              <a:t>Examining </a:t>
            </a:r>
            <a:r>
              <a:rPr sz="2400" i="1" dirty="0">
                <a:latin typeface="Carlito"/>
                <a:cs typeface="Carlito"/>
              </a:rPr>
              <a:t>the</a:t>
            </a:r>
            <a:r>
              <a:rPr sz="2400" i="1" spc="-5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output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415" y="6568693"/>
            <a:ext cx="16764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35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1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5</a:t>
            </a: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5" dirty="0" smtClean="0">
                <a:latin typeface="Carlito"/>
                <a:cs typeface="Carlito"/>
              </a:rPr>
              <a:t>使用過濾器</a:t>
            </a:r>
            <a:endParaRPr sz="2000" dirty="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  <a:spcBef>
                <a:spcPts val="1580"/>
              </a:spcBef>
            </a:pPr>
            <a:r>
              <a:rPr lang="zh-TW" altLang="en-US" sz="2300" spc="-75" dirty="0" smtClean="0">
                <a:latin typeface="Trebuchet MS"/>
                <a:cs typeface="Trebuchet MS"/>
              </a:rPr>
              <a:t>作者：</a:t>
            </a:r>
            <a:r>
              <a:rPr sz="2300" spc="-75" dirty="0" smtClean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  <a:spcBef>
                <a:spcPts val="5"/>
              </a:spcBef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2" y="1866392"/>
            <a:ext cx="54861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pc="-20" dirty="0" smtClean="0"/>
              <a:t>使用</a:t>
            </a:r>
            <a:r>
              <a:rPr spc="-65" dirty="0" smtClean="0"/>
              <a:t>Weka</a:t>
            </a:r>
            <a:r>
              <a:rPr lang="zh-TW" altLang="en-US" spc="-65" dirty="0" smtClean="0"/>
              <a:t>進行資料探勘</a:t>
            </a:r>
            <a:endParaRPr spc="-65" dirty="0"/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4365"/>
            <a:ext cx="4124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</a:t>
            </a:r>
            <a:r>
              <a:rPr lang="zh-TW" altLang="en-US" sz="3200" spc="-5" dirty="0"/>
              <a:t>過濾器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60398" y="1510283"/>
            <a:ext cx="4420870" cy="4364355"/>
            <a:chOff x="1660398" y="1510283"/>
            <a:chExt cx="4420870" cy="4364355"/>
          </a:xfrm>
        </p:grpSpPr>
        <p:sp>
          <p:nvSpPr>
            <p:cNvPr id="4" name="object 4"/>
            <p:cNvSpPr/>
            <p:nvPr/>
          </p:nvSpPr>
          <p:spPr>
            <a:xfrm>
              <a:off x="5013198" y="1588769"/>
              <a:ext cx="1068070" cy="4285615"/>
            </a:xfrm>
            <a:custGeom>
              <a:avLst/>
              <a:gdLst/>
              <a:ahLst/>
              <a:cxnLst/>
              <a:rect l="l" t="t" r="r" b="b"/>
              <a:pathLst>
                <a:path w="1068070" h="4285615">
                  <a:moveTo>
                    <a:pt x="1008126" y="454914"/>
                  </a:moveTo>
                  <a:lnTo>
                    <a:pt x="884682" y="425958"/>
                  </a:lnTo>
                  <a:lnTo>
                    <a:pt x="853440" y="418338"/>
                  </a:lnTo>
                  <a:lnTo>
                    <a:pt x="822960" y="409956"/>
                  </a:lnTo>
                  <a:lnTo>
                    <a:pt x="792480" y="402336"/>
                  </a:lnTo>
                  <a:lnTo>
                    <a:pt x="700278" y="374904"/>
                  </a:lnTo>
                  <a:lnTo>
                    <a:pt x="638556" y="353568"/>
                  </a:lnTo>
                  <a:lnTo>
                    <a:pt x="576834" y="329946"/>
                  </a:lnTo>
                  <a:lnTo>
                    <a:pt x="515874" y="304038"/>
                  </a:lnTo>
                  <a:lnTo>
                    <a:pt x="485394" y="288798"/>
                  </a:lnTo>
                  <a:lnTo>
                    <a:pt x="454152" y="273558"/>
                  </a:lnTo>
                  <a:lnTo>
                    <a:pt x="423672" y="257556"/>
                  </a:lnTo>
                  <a:lnTo>
                    <a:pt x="393192" y="240792"/>
                  </a:lnTo>
                  <a:lnTo>
                    <a:pt x="361950" y="222504"/>
                  </a:lnTo>
                  <a:lnTo>
                    <a:pt x="331470" y="204978"/>
                  </a:lnTo>
                  <a:lnTo>
                    <a:pt x="300228" y="185928"/>
                  </a:lnTo>
                  <a:lnTo>
                    <a:pt x="239268" y="146304"/>
                  </a:lnTo>
                  <a:lnTo>
                    <a:pt x="208026" y="126492"/>
                  </a:lnTo>
                  <a:lnTo>
                    <a:pt x="176784" y="105918"/>
                  </a:lnTo>
                  <a:lnTo>
                    <a:pt x="146304" y="85344"/>
                  </a:lnTo>
                  <a:lnTo>
                    <a:pt x="22860" y="0"/>
                  </a:lnTo>
                  <a:lnTo>
                    <a:pt x="6096" y="23622"/>
                  </a:lnTo>
                  <a:lnTo>
                    <a:pt x="67818" y="66294"/>
                  </a:lnTo>
                  <a:lnTo>
                    <a:pt x="130302" y="108966"/>
                  </a:lnTo>
                  <a:lnTo>
                    <a:pt x="161544" y="129540"/>
                  </a:lnTo>
                  <a:lnTo>
                    <a:pt x="192024" y="150114"/>
                  </a:lnTo>
                  <a:lnTo>
                    <a:pt x="285750" y="210312"/>
                  </a:lnTo>
                  <a:lnTo>
                    <a:pt x="347472" y="247650"/>
                  </a:lnTo>
                  <a:lnTo>
                    <a:pt x="409956" y="282702"/>
                  </a:lnTo>
                  <a:lnTo>
                    <a:pt x="472440" y="314706"/>
                  </a:lnTo>
                  <a:lnTo>
                    <a:pt x="534924" y="343662"/>
                  </a:lnTo>
                  <a:lnTo>
                    <a:pt x="597408" y="368808"/>
                  </a:lnTo>
                  <a:lnTo>
                    <a:pt x="659892" y="391668"/>
                  </a:lnTo>
                  <a:lnTo>
                    <a:pt x="722376" y="411480"/>
                  </a:lnTo>
                  <a:lnTo>
                    <a:pt x="784098" y="429768"/>
                  </a:lnTo>
                  <a:lnTo>
                    <a:pt x="939546" y="468630"/>
                  </a:lnTo>
                  <a:lnTo>
                    <a:pt x="1002030" y="483108"/>
                  </a:lnTo>
                  <a:lnTo>
                    <a:pt x="1008126" y="454914"/>
                  </a:lnTo>
                  <a:close/>
                </a:path>
                <a:path w="1068070" h="4285615">
                  <a:moveTo>
                    <a:pt x="1012698" y="1294638"/>
                  </a:moveTo>
                  <a:lnTo>
                    <a:pt x="981456" y="1276350"/>
                  </a:lnTo>
                  <a:lnTo>
                    <a:pt x="950976" y="1256538"/>
                  </a:lnTo>
                  <a:lnTo>
                    <a:pt x="919734" y="1237488"/>
                  </a:lnTo>
                  <a:lnTo>
                    <a:pt x="858012" y="1197102"/>
                  </a:lnTo>
                  <a:lnTo>
                    <a:pt x="827532" y="1175766"/>
                  </a:lnTo>
                  <a:lnTo>
                    <a:pt x="797052" y="1153668"/>
                  </a:lnTo>
                  <a:lnTo>
                    <a:pt x="781812" y="1142238"/>
                  </a:lnTo>
                  <a:lnTo>
                    <a:pt x="765810" y="1130808"/>
                  </a:lnTo>
                  <a:lnTo>
                    <a:pt x="720090" y="1094232"/>
                  </a:lnTo>
                  <a:lnTo>
                    <a:pt x="643128" y="1025652"/>
                  </a:lnTo>
                  <a:lnTo>
                    <a:pt x="612648" y="995172"/>
                  </a:lnTo>
                  <a:lnTo>
                    <a:pt x="582168" y="963168"/>
                  </a:lnTo>
                  <a:lnTo>
                    <a:pt x="566928" y="945642"/>
                  </a:lnTo>
                  <a:lnTo>
                    <a:pt x="551688" y="928878"/>
                  </a:lnTo>
                  <a:lnTo>
                    <a:pt x="521208" y="892302"/>
                  </a:lnTo>
                  <a:lnTo>
                    <a:pt x="489966" y="852678"/>
                  </a:lnTo>
                  <a:lnTo>
                    <a:pt x="459486" y="811530"/>
                  </a:lnTo>
                  <a:lnTo>
                    <a:pt x="397764" y="723138"/>
                  </a:lnTo>
                  <a:lnTo>
                    <a:pt x="336042" y="627126"/>
                  </a:lnTo>
                  <a:lnTo>
                    <a:pt x="274320" y="525018"/>
                  </a:lnTo>
                  <a:lnTo>
                    <a:pt x="212598" y="418338"/>
                  </a:lnTo>
                  <a:lnTo>
                    <a:pt x="181356" y="363474"/>
                  </a:lnTo>
                  <a:lnTo>
                    <a:pt x="89154" y="195072"/>
                  </a:lnTo>
                  <a:lnTo>
                    <a:pt x="26670" y="81534"/>
                  </a:lnTo>
                  <a:lnTo>
                    <a:pt x="125730" y="321564"/>
                  </a:lnTo>
                  <a:lnTo>
                    <a:pt x="187452" y="432816"/>
                  </a:lnTo>
                  <a:lnTo>
                    <a:pt x="218694" y="486918"/>
                  </a:lnTo>
                  <a:lnTo>
                    <a:pt x="249936" y="539496"/>
                  </a:lnTo>
                  <a:lnTo>
                    <a:pt x="280416" y="591312"/>
                  </a:lnTo>
                  <a:lnTo>
                    <a:pt x="311658" y="642366"/>
                  </a:lnTo>
                  <a:lnTo>
                    <a:pt x="342900" y="691134"/>
                  </a:lnTo>
                  <a:lnTo>
                    <a:pt x="374142" y="738378"/>
                  </a:lnTo>
                  <a:lnTo>
                    <a:pt x="405384" y="784860"/>
                  </a:lnTo>
                  <a:lnTo>
                    <a:pt x="435864" y="828294"/>
                  </a:lnTo>
                  <a:lnTo>
                    <a:pt x="467106" y="870204"/>
                  </a:lnTo>
                  <a:lnTo>
                    <a:pt x="498348" y="909828"/>
                  </a:lnTo>
                  <a:lnTo>
                    <a:pt x="529590" y="947166"/>
                  </a:lnTo>
                  <a:lnTo>
                    <a:pt x="545592" y="964692"/>
                  </a:lnTo>
                  <a:lnTo>
                    <a:pt x="560832" y="982218"/>
                  </a:lnTo>
                  <a:lnTo>
                    <a:pt x="592074" y="1014984"/>
                  </a:lnTo>
                  <a:lnTo>
                    <a:pt x="623316" y="1046226"/>
                  </a:lnTo>
                  <a:lnTo>
                    <a:pt x="639318" y="1060704"/>
                  </a:lnTo>
                  <a:lnTo>
                    <a:pt x="654558" y="1075182"/>
                  </a:lnTo>
                  <a:lnTo>
                    <a:pt x="670560" y="1088898"/>
                  </a:lnTo>
                  <a:lnTo>
                    <a:pt x="685800" y="1102614"/>
                  </a:lnTo>
                  <a:lnTo>
                    <a:pt x="701802" y="1115568"/>
                  </a:lnTo>
                  <a:lnTo>
                    <a:pt x="717042" y="1128522"/>
                  </a:lnTo>
                  <a:lnTo>
                    <a:pt x="748284" y="1153668"/>
                  </a:lnTo>
                  <a:lnTo>
                    <a:pt x="764286" y="1165098"/>
                  </a:lnTo>
                  <a:lnTo>
                    <a:pt x="779526" y="1176528"/>
                  </a:lnTo>
                  <a:lnTo>
                    <a:pt x="810768" y="1199388"/>
                  </a:lnTo>
                  <a:lnTo>
                    <a:pt x="873252" y="1241298"/>
                  </a:lnTo>
                  <a:lnTo>
                    <a:pt x="935736" y="1280922"/>
                  </a:lnTo>
                  <a:lnTo>
                    <a:pt x="997458" y="1319022"/>
                  </a:lnTo>
                  <a:lnTo>
                    <a:pt x="1012698" y="1294638"/>
                  </a:lnTo>
                  <a:close/>
                </a:path>
                <a:path w="1068070" h="4285615">
                  <a:moveTo>
                    <a:pt x="1014984" y="2058924"/>
                  </a:moveTo>
                  <a:lnTo>
                    <a:pt x="983742" y="2029206"/>
                  </a:lnTo>
                  <a:lnTo>
                    <a:pt x="922020" y="1969008"/>
                  </a:lnTo>
                  <a:lnTo>
                    <a:pt x="891540" y="1937766"/>
                  </a:lnTo>
                  <a:lnTo>
                    <a:pt x="876300" y="1921764"/>
                  </a:lnTo>
                  <a:lnTo>
                    <a:pt x="860298" y="1905762"/>
                  </a:lnTo>
                  <a:lnTo>
                    <a:pt x="845058" y="1888998"/>
                  </a:lnTo>
                  <a:lnTo>
                    <a:pt x="829818" y="1872996"/>
                  </a:lnTo>
                  <a:lnTo>
                    <a:pt x="768096" y="1802130"/>
                  </a:lnTo>
                  <a:lnTo>
                    <a:pt x="707136" y="1724406"/>
                  </a:lnTo>
                  <a:lnTo>
                    <a:pt x="675894" y="1681734"/>
                  </a:lnTo>
                  <a:lnTo>
                    <a:pt x="645414" y="1637538"/>
                  </a:lnTo>
                  <a:lnTo>
                    <a:pt x="614934" y="1589532"/>
                  </a:lnTo>
                  <a:lnTo>
                    <a:pt x="599694" y="1564386"/>
                  </a:lnTo>
                  <a:lnTo>
                    <a:pt x="583692" y="1539240"/>
                  </a:lnTo>
                  <a:lnTo>
                    <a:pt x="553212" y="1485138"/>
                  </a:lnTo>
                  <a:lnTo>
                    <a:pt x="506730" y="1397508"/>
                  </a:lnTo>
                  <a:lnTo>
                    <a:pt x="476250" y="1335024"/>
                  </a:lnTo>
                  <a:lnTo>
                    <a:pt x="461010" y="1302258"/>
                  </a:lnTo>
                  <a:lnTo>
                    <a:pt x="445008" y="1268730"/>
                  </a:lnTo>
                  <a:lnTo>
                    <a:pt x="399288" y="1163574"/>
                  </a:lnTo>
                  <a:lnTo>
                    <a:pt x="368046" y="1089660"/>
                  </a:lnTo>
                  <a:lnTo>
                    <a:pt x="337566" y="1013460"/>
                  </a:lnTo>
                  <a:lnTo>
                    <a:pt x="306324" y="934212"/>
                  </a:lnTo>
                  <a:lnTo>
                    <a:pt x="275082" y="853440"/>
                  </a:lnTo>
                  <a:lnTo>
                    <a:pt x="213360" y="686562"/>
                  </a:lnTo>
                  <a:lnTo>
                    <a:pt x="151638" y="514350"/>
                  </a:lnTo>
                  <a:lnTo>
                    <a:pt x="120396" y="425958"/>
                  </a:lnTo>
                  <a:lnTo>
                    <a:pt x="28194" y="159258"/>
                  </a:lnTo>
                  <a:lnTo>
                    <a:pt x="762" y="169164"/>
                  </a:lnTo>
                  <a:lnTo>
                    <a:pt x="62484" y="347472"/>
                  </a:lnTo>
                  <a:lnTo>
                    <a:pt x="93726" y="435864"/>
                  </a:lnTo>
                  <a:lnTo>
                    <a:pt x="124968" y="523494"/>
                  </a:lnTo>
                  <a:lnTo>
                    <a:pt x="155448" y="610362"/>
                  </a:lnTo>
                  <a:lnTo>
                    <a:pt x="186690" y="696468"/>
                  </a:lnTo>
                  <a:lnTo>
                    <a:pt x="248412" y="863346"/>
                  </a:lnTo>
                  <a:lnTo>
                    <a:pt x="279654" y="944880"/>
                  </a:lnTo>
                  <a:lnTo>
                    <a:pt x="341376" y="1100328"/>
                  </a:lnTo>
                  <a:lnTo>
                    <a:pt x="372618" y="1174242"/>
                  </a:lnTo>
                  <a:lnTo>
                    <a:pt x="403860" y="1245870"/>
                  </a:lnTo>
                  <a:lnTo>
                    <a:pt x="435102" y="1313688"/>
                  </a:lnTo>
                  <a:lnTo>
                    <a:pt x="450342" y="1347216"/>
                  </a:lnTo>
                  <a:lnTo>
                    <a:pt x="465582" y="1379220"/>
                  </a:lnTo>
                  <a:lnTo>
                    <a:pt x="481584" y="1410462"/>
                  </a:lnTo>
                  <a:lnTo>
                    <a:pt x="496824" y="1440942"/>
                  </a:lnTo>
                  <a:lnTo>
                    <a:pt x="512826" y="1469898"/>
                  </a:lnTo>
                  <a:lnTo>
                    <a:pt x="528066" y="1498854"/>
                  </a:lnTo>
                  <a:lnTo>
                    <a:pt x="543306" y="1526286"/>
                  </a:lnTo>
                  <a:lnTo>
                    <a:pt x="559308" y="1552956"/>
                  </a:lnTo>
                  <a:lnTo>
                    <a:pt x="574548" y="1579626"/>
                  </a:lnTo>
                  <a:lnTo>
                    <a:pt x="605790" y="1629156"/>
                  </a:lnTo>
                  <a:lnTo>
                    <a:pt x="637032" y="1675638"/>
                  </a:lnTo>
                  <a:lnTo>
                    <a:pt x="668274" y="1719834"/>
                  </a:lnTo>
                  <a:lnTo>
                    <a:pt x="699516" y="1761744"/>
                  </a:lnTo>
                  <a:lnTo>
                    <a:pt x="745998" y="1820418"/>
                  </a:lnTo>
                  <a:lnTo>
                    <a:pt x="762000" y="1838706"/>
                  </a:lnTo>
                  <a:lnTo>
                    <a:pt x="777240" y="1856994"/>
                  </a:lnTo>
                  <a:lnTo>
                    <a:pt x="793242" y="1874520"/>
                  </a:lnTo>
                  <a:lnTo>
                    <a:pt x="808482" y="1892046"/>
                  </a:lnTo>
                  <a:lnTo>
                    <a:pt x="824484" y="1908810"/>
                  </a:lnTo>
                  <a:lnTo>
                    <a:pt x="839724" y="1925574"/>
                  </a:lnTo>
                  <a:lnTo>
                    <a:pt x="855726" y="1941576"/>
                  </a:lnTo>
                  <a:lnTo>
                    <a:pt x="870966" y="1957578"/>
                  </a:lnTo>
                  <a:lnTo>
                    <a:pt x="932688" y="2019300"/>
                  </a:lnTo>
                  <a:lnTo>
                    <a:pt x="963930" y="2049780"/>
                  </a:lnTo>
                  <a:lnTo>
                    <a:pt x="995172" y="2079498"/>
                  </a:lnTo>
                  <a:lnTo>
                    <a:pt x="1014984" y="2058924"/>
                  </a:lnTo>
                  <a:close/>
                </a:path>
                <a:path w="1068070" h="4285615">
                  <a:moveTo>
                    <a:pt x="1067562" y="2823210"/>
                  </a:moveTo>
                  <a:lnTo>
                    <a:pt x="1007364" y="2758440"/>
                  </a:lnTo>
                  <a:lnTo>
                    <a:pt x="947166" y="2692146"/>
                  </a:lnTo>
                  <a:lnTo>
                    <a:pt x="931926" y="2674620"/>
                  </a:lnTo>
                  <a:lnTo>
                    <a:pt x="917448" y="2657094"/>
                  </a:lnTo>
                  <a:lnTo>
                    <a:pt x="886968" y="2622042"/>
                  </a:lnTo>
                  <a:lnTo>
                    <a:pt x="872490" y="2602992"/>
                  </a:lnTo>
                  <a:lnTo>
                    <a:pt x="857250" y="2584704"/>
                  </a:lnTo>
                  <a:lnTo>
                    <a:pt x="842010" y="2564892"/>
                  </a:lnTo>
                  <a:lnTo>
                    <a:pt x="827532" y="2545080"/>
                  </a:lnTo>
                  <a:lnTo>
                    <a:pt x="812292" y="2525268"/>
                  </a:lnTo>
                  <a:lnTo>
                    <a:pt x="797052" y="2504694"/>
                  </a:lnTo>
                  <a:lnTo>
                    <a:pt x="781812" y="2483358"/>
                  </a:lnTo>
                  <a:lnTo>
                    <a:pt x="767334" y="2461260"/>
                  </a:lnTo>
                  <a:lnTo>
                    <a:pt x="736854" y="2415540"/>
                  </a:lnTo>
                  <a:lnTo>
                    <a:pt x="691896" y="2341626"/>
                  </a:lnTo>
                  <a:lnTo>
                    <a:pt x="646938" y="2260854"/>
                  </a:lnTo>
                  <a:lnTo>
                    <a:pt x="617220" y="2202942"/>
                  </a:lnTo>
                  <a:lnTo>
                    <a:pt x="586740" y="2140458"/>
                  </a:lnTo>
                  <a:lnTo>
                    <a:pt x="572262" y="2107692"/>
                  </a:lnTo>
                  <a:lnTo>
                    <a:pt x="557022" y="2074164"/>
                  </a:lnTo>
                  <a:lnTo>
                    <a:pt x="541782" y="2039874"/>
                  </a:lnTo>
                  <a:lnTo>
                    <a:pt x="526542" y="2004822"/>
                  </a:lnTo>
                  <a:lnTo>
                    <a:pt x="512064" y="1968246"/>
                  </a:lnTo>
                  <a:lnTo>
                    <a:pt x="481584" y="1893570"/>
                  </a:lnTo>
                  <a:lnTo>
                    <a:pt x="466344" y="1854708"/>
                  </a:lnTo>
                  <a:lnTo>
                    <a:pt x="406146" y="1692402"/>
                  </a:lnTo>
                  <a:lnTo>
                    <a:pt x="375666" y="1607058"/>
                  </a:lnTo>
                  <a:lnTo>
                    <a:pt x="345948" y="1520190"/>
                  </a:lnTo>
                  <a:lnTo>
                    <a:pt x="315468" y="1430274"/>
                  </a:lnTo>
                  <a:lnTo>
                    <a:pt x="255270" y="1246632"/>
                  </a:lnTo>
                  <a:lnTo>
                    <a:pt x="224790" y="1152906"/>
                  </a:lnTo>
                  <a:lnTo>
                    <a:pt x="195072" y="1057656"/>
                  </a:lnTo>
                  <a:lnTo>
                    <a:pt x="164592" y="962406"/>
                  </a:lnTo>
                  <a:lnTo>
                    <a:pt x="152285" y="923010"/>
                  </a:lnTo>
                  <a:lnTo>
                    <a:pt x="121158" y="772668"/>
                  </a:lnTo>
                  <a:lnTo>
                    <a:pt x="90678" y="620268"/>
                  </a:lnTo>
                  <a:lnTo>
                    <a:pt x="28194" y="313944"/>
                  </a:lnTo>
                  <a:lnTo>
                    <a:pt x="762" y="319278"/>
                  </a:lnTo>
                  <a:lnTo>
                    <a:pt x="15278" y="392595"/>
                  </a:lnTo>
                  <a:lnTo>
                    <a:pt x="0" y="395478"/>
                  </a:lnTo>
                  <a:lnTo>
                    <a:pt x="62484" y="758952"/>
                  </a:lnTo>
                  <a:lnTo>
                    <a:pt x="92964" y="939546"/>
                  </a:lnTo>
                  <a:lnTo>
                    <a:pt x="124206" y="1118616"/>
                  </a:lnTo>
                  <a:lnTo>
                    <a:pt x="155448" y="1296162"/>
                  </a:lnTo>
                  <a:lnTo>
                    <a:pt x="185928" y="1471422"/>
                  </a:lnTo>
                  <a:lnTo>
                    <a:pt x="201930" y="1557528"/>
                  </a:lnTo>
                  <a:lnTo>
                    <a:pt x="217170" y="1643634"/>
                  </a:lnTo>
                  <a:lnTo>
                    <a:pt x="247650" y="1812036"/>
                  </a:lnTo>
                  <a:lnTo>
                    <a:pt x="263652" y="1895094"/>
                  </a:lnTo>
                  <a:lnTo>
                    <a:pt x="278892" y="1977390"/>
                  </a:lnTo>
                  <a:lnTo>
                    <a:pt x="294132" y="2058162"/>
                  </a:lnTo>
                  <a:lnTo>
                    <a:pt x="310134" y="2138172"/>
                  </a:lnTo>
                  <a:lnTo>
                    <a:pt x="340614" y="2294382"/>
                  </a:lnTo>
                  <a:lnTo>
                    <a:pt x="356616" y="2370582"/>
                  </a:lnTo>
                  <a:lnTo>
                    <a:pt x="371856" y="2445258"/>
                  </a:lnTo>
                  <a:lnTo>
                    <a:pt x="387096" y="2518410"/>
                  </a:lnTo>
                  <a:lnTo>
                    <a:pt x="403098" y="2590038"/>
                  </a:lnTo>
                  <a:lnTo>
                    <a:pt x="418338" y="2660904"/>
                  </a:lnTo>
                  <a:lnTo>
                    <a:pt x="433578" y="2729484"/>
                  </a:lnTo>
                  <a:lnTo>
                    <a:pt x="449580" y="2796540"/>
                  </a:lnTo>
                  <a:lnTo>
                    <a:pt x="464820" y="2862072"/>
                  </a:lnTo>
                  <a:lnTo>
                    <a:pt x="480060" y="2925318"/>
                  </a:lnTo>
                  <a:lnTo>
                    <a:pt x="496062" y="2987040"/>
                  </a:lnTo>
                  <a:lnTo>
                    <a:pt x="511302" y="3047238"/>
                  </a:lnTo>
                  <a:lnTo>
                    <a:pt x="526542" y="3105150"/>
                  </a:lnTo>
                  <a:lnTo>
                    <a:pt x="573024" y="3268980"/>
                  </a:lnTo>
                  <a:lnTo>
                    <a:pt x="589026" y="3320034"/>
                  </a:lnTo>
                  <a:lnTo>
                    <a:pt x="604266" y="3369564"/>
                  </a:lnTo>
                  <a:lnTo>
                    <a:pt x="635508" y="3464814"/>
                  </a:lnTo>
                  <a:lnTo>
                    <a:pt x="650748" y="3510534"/>
                  </a:lnTo>
                  <a:lnTo>
                    <a:pt x="681990" y="3597402"/>
                  </a:lnTo>
                  <a:lnTo>
                    <a:pt x="697230" y="3639312"/>
                  </a:lnTo>
                  <a:lnTo>
                    <a:pt x="713232" y="3679698"/>
                  </a:lnTo>
                  <a:lnTo>
                    <a:pt x="728472" y="3719322"/>
                  </a:lnTo>
                  <a:lnTo>
                    <a:pt x="759714" y="3795522"/>
                  </a:lnTo>
                  <a:lnTo>
                    <a:pt x="774954" y="3832098"/>
                  </a:lnTo>
                  <a:lnTo>
                    <a:pt x="790956" y="3867912"/>
                  </a:lnTo>
                  <a:lnTo>
                    <a:pt x="806196" y="3902964"/>
                  </a:lnTo>
                  <a:lnTo>
                    <a:pt x="837438" y="3971544"/>
                  </a:lnTo>
                  <a:lnTo>
                    <a:pt x="867918" y="4037076"/>
                  </a:lnTo>
                  <a:lnTo>
                    <a:pt x="899160" y="4101084"/>
                  </a:lnTo>
                  <a:lnTo>
                    <a:pt x="930402" y="4163568"/>
                  </a:lnTo>
                  <a:lnTo>
                    <a:pt x="961644" y="4224528"/>
                  </a:lnTo>
                  <a:lnTo>
                    <a:pt x="992124" y="4285488"/>
                  </a:lnTo>
                  <a:lnTo>
                    <a:pt x="1018032" y="4272534"/>
                  </a:lnTo>
                  <a:lnTo>
                    <a:pt x="955548" y="4150614"/>
                  </a:lnTo>
                  <a:lnTo>
                    <a:pt x="925068" y="4088130"/>
                  </a:lnTo>
                  <a:lnTo>
                    <a:pt x="893826" y="4024884"/>
                  </a:lnTo>
                  <a:lnTo>
                    <a:pt x="863346" y="3959352"/>
                  </a:lnTo>
                  <a:lnTo>
                    <a:pt x="832104" y="3891534"/>
                  </a:lnTo>
                  <a:lnTo>
                    <a:pt x="801624" y="3821430"/>
                  </a:lnTo>
                  <a:lnTo>
                    <a:pt x="786384" y="3784854"/>
                  </a:lnTo>
                  <a:lnTo>
                    <a:pt x="770382" y="3747516"/>
                  </a:lnTo>
                  <a:lnTo>
                    <a:pt x="755142" y="3709416"/>
                  </a:lnTo>
                  <a:lnTo>
                    <a:pt x="708660" y="3587496"/>
                  </a:lnTo>
                  <a:lnTo>
                    <a:pt x="693420" y="3544824"/>
                  </a:lnTo>
                  <a:lnTo>
                    <a:pt x="678180" y="3501390"/>
                  </a:lnTo>
                  <a:lnTo>
                    <a:pt x="662940" y="3455670"/>
                  </a:lnTo>
                  <a:lnTo>
                    <a:pt x="646938" y="3409188"/>
                  </a:lnTo>
                  <a:lnTo>
                    <a:pt x="631698" y="3361182"/>
                  </a:lnTo>
                  <a:lnTo>
                    <a:pt x="616458" y="3311652"/>
                  </a:lnTo>
                  <a:lnTo>
                    <a:pt x="600456" y="3260598"/>
                  </a:lnTo>
                  <a:lnTo>
                    <a:pt x="585216" y="3208020"/>
                  </a:lnTo>
                  <a:lnTo>
                    <a:pt x="569976" y="3153918"/>
                  </a:lnTo>
                  <a:lnTo>
                    <a:pt x="554736" y="3097530"/>
                  </a:lnTo>
                  <a:lnTo>
                    <a:pt x="538734" y="3039618"/>
                  </a:lnTo>
                  <a:lnTo>
                    <a:pt x="523494" y="2980182"/>
                  </a:lnTo>
                  <a:lnTo>
                    <a:pt x="508254" y="2918460"/>
                  </a:lnTo>
                  <a:lnTo>
                    <a:pt x="477012" y="2789682"/>
                  </a:lnTo>
                  <a:lnTo>
                    <a:pt x="461772" y="2723388"/>
                  </a:lnTo>
                  <a:lnTo>
                    <a:pt x="446532" y="2654046"/>
                  </a:lnTo>
                  <a:lnTo>
                    <a:pt x="430530" y="2583942"/>
                  </a:lnTo>
                  <a:lnTo>
                    <a:pt x="415290" y="2512314"/>
                  </a:lnTo>
                  <a:lnTo>
                    <a:pt x="400050" y="2439162"/>
                  </a:lnTo>
                  <a:lnTo>
                    <a:pt x="384048" y="2364486"/>
                  </a:lnTo>
                  <a:lnTo>
                    <a:pt x="353568" y="2211324"/>
                  </a:lnTo>
                  <a:lnTo>
                    <a:pt x="338328" y="2132838"/>
                  </a:lnTo>
                  <a:lnTo>
                    <a:pt x="322326" y="2052828"/>
                  </a:lnTo>
                  <a:lnTo>
                    <a:pt x="307086" y="1972056"/>
                  </a:lnTo>
                  <a:lnTo>
                    <a:pt x="291846" y="1889760"/>
                  </a:lnTo>
                  <a:lnTo>
                    <a:pt x="275844" y="1806702"/>
                  </a:lnTo>
                  <a:lnTo>
                    <a:pt x="245364" y="1638300"/>
                  </a:lnTo>
                  <a:lnTo>
                    <a:pt x="229362" y="1552956"/>
                  </a:lnTo>
                  <a:lnTo>
                    <a:pt x="214122" y="1466088"/>
                  </a:lnTo>
                  <a:lnTo>
                    <a:pt x="182880" y="1291590"/>
                  </a:lnTo>
                  <a:lnTo>
                    <a:pt x="152400" y="1114044"/>
                  </a:lnTo>
                  <a:lnTo>
                    <a:pt x="121158" y="934974"/>
                  </a:lnTo>
                  <a:lnTo>
                    <a:pt x="115493" y="901458"/>
                  </a:lnTo>
                  <a:lnTo>
                    <a:pt x="123990" y="928649"/>
                  </a:lnTo>
                  <a:lnTo>
                    <a:pt x="124206" y="929640"/>
                  </a:lnTo>
                  <a:lnTo>
                    <a:pt x="155448" y="1078992"/>
                  </a:lnTo>
                  <a:lnTo>
                    <a:pt x="185928" y="1226820"/>
                  </a:lnTo>
                  <a:lnTo>
                    <a:pt x="217170" y="1371600"/>
                  </a:lnTo>
                  <a:lnTo>
                    <a:pt x="232410" y="1443228"/>
                  </a:lnTo>
                  <a:lnTo>
                    <a:pt x="248412" y="1514094"/>
                  </a:lnTo>
                  <a:lnTo>
                    <a:pt x="278892" y="1653540"/>
                  </a:lnTo>
                  <a:lnTo>
                    <a:pt x="294894" y="1721358"/>
                  </a:lnTo>
                  <a:lnTo>
                    <a:pt x="310134" y="1789176"/>
                  </a:lnTo>
                  <a:lnTo>
                    <a:pt x="325374" y="1855470"/>
                  </a:lnTo>
                  <a:lnTo>
                    <a:pt x="341376" y="1921002"/>
                  </a:lnTo>
                  <a:lnTo>
                    <a:pt x="371856" y="2048256"/>
                  </a:lnTo>
                  <a:lnTo>
                    <a:pt x="387858" y="2109978"/>
                  </a:lnTo>
                  <a:lnTo>
                    <a:pt x="418338" y="2229612"/>
                  </a:lnTo>
                  <a:lnTo>
                    <a:pt x="434340" y="2287524"/>
                  </a:lnTo>
                  <a:lnTo>
                    <a:pt x="464820" y="2399538"/>
                  </a:lnTo>
                  <a:lnTo>
                    <a:pt x="480822" y="2452878"/>
                  </a:lnTo>
                  <a:lnTo>
                    <a:pt x="496062" y="2505456"/>
                  </a:lnTo>
                  <a:lnTo>
                    <a:pt x="511302" y="2555748"/>
                  </a:lnTo>
                  <a:lnTo>
                    <a:pt x="557784" y="2698242"/>
                  </a:lnTo>
                  <a:lnTo>
                    <a:pt x="573786" y="2742438"/>
                  </a:lnTo>
                  <a:lnTo>
                    <a:pt x="589026" y="2785872"/>
                  </a:lnTo>
                  <a:lnTo>
                    <a:pt x="604266" y="2827782"/>
                  </a:lnTo>
                  <a:lnTo>
                    <a:pt x="635508" y="2908554"/>
                  </a:lnTo>
                  <a:lnTo>
                    <a:pt x="651510" y="2946654"/>
                  </a:lnTo>
                  <a:lnTo>
                    <a:pt x="666750" y="2983992"/>
                  </a:lnTo>
                  <a:lnTo>
                    <a:pt x="681990" y="3020568"/>
                  </a:lnTo>
                  <a:lnTo>
                    <a:pt x="697992" y="3055620"/>
                  </a:lnTo>
                  <a:lnTo>
                    <a:pt x="713232" y="3089910"/>
                  </a:lnTo>
                  <a:lnTo>
                    <a:pt x="759714" y="3187446"/>
                  </a:lnTo>
                  <a:lnTo>
                    <a:pt x="837438" y="3336036"/>
                  </a:lnTo>
                  <a:lnTo>
                    <a:pt x="868680" y="3390900"/>
                  </a:lnTo>
                  <a:lnTo>
                    <a:pt x="930402" y="3497580"/>
                  </a:lnTo>
                  <a:lnTo>
                    <a:pt x="961644" y="3549396"/>
                  </a:lnTo>
                  <a:lnTo>
                    <a:pt x="992886" y="3600450"/>
                  </a:lnTo>
                  <a:lnTo>
                    <a:pt x="1017270" y="3585972"/>
                  </a:lnTo>
                  <a:lnTo>
                    <a:pt x="986028" y="3534918"/>
                  </a:lnTo>
                  <a:lnTo>
                    <a:pt x="955548" y="3483102"/>
                  </a:lnTo>
                  <a:lnTo>
                    <a:pt x="924306" y="3430524"/>
                  </a:lnTo>
                  <a:lnTo>
                    <a:pt x="862584" y="3322320"/>
                  </a:lnTo>
                  <a:lnTo>
                    <a:pt x="832104" y="3265170"/>
                  </a:lnTo>
                  <a:lnTo>
                    <a:pt x="800862" y="3205734"/>
                  </a:lnTo>
                  <a:lnTo>
                    <a:pt x="770382" y="3143250"/>
                  </a:lnTo>
                  <a:lnTo>
                    <a:pt x="739140" y="3077718"/>
                  </a:lnTo>
                  <a:lnTo>
                    <a:pt x="708660" y="3009138"/>
                  </a:lnTo>
                  <a:lnTo>
                    <a:pt x="677418" y="2935986"/>
                  </a:lnTo>
                  <a:lnTo>
                    <a:pt x="662178" y="2897886"/>
                  </a:lnTo>
                  <a:lnTo>
                    <a:pt x="646938" y="2858262"/>
                  </a:lnTo>
                  <a:lnTo>
                    <a:pt x="631698" y="2817876"/>
                  </a:lnTo>
                  <a:lnTo>
                    <a:pt x="615696" y="2776728"/>
                  </a:lnTo>
                  <a:lnTo>
                    <a:pt x="585216" y="2689098"/>
                  </a:lnTo>
                  <a:lnTo>
                    <a:pt x="553974" y="2596134"/>
                  </a:lnTo>
                  <a:lnTo>
                    <a:pt x="538734" y="2547366"/>
                  </a:lnTo>
                  <a:lnTo>
                    <a:pt x="523494" y="2497074"/>
                  </a:lnTo>
                  <a:lnTo>
                    <a:pt x="508254" y="2445258"/>
                  </a:lnTo>
                  <a:lnTo>
                    <a:pt x="492252" y="2391918"/>
                  </a:lnTo>
                  <a:lnTo>
                    <a:pt x="461772" y="2279904"/>
                  </a:lnTo>
                  <a:lnTo>
                    <a:pt x="445770" y="2222754"/>
                  </a:lnTo>
                  <a:lnTo>
                    <a:pt x="415290" y="2103120"/>
                  </a:lnTo>
                  <a:lnTo>
                    <a:pt x="400050" y="2041398"/>
                  </a:lnTo>
                  <a:lnTo>
                    <a:pt x="384048" y="1978152"/>
                  </a:lnTo>
                  <a:lnTo>
                    <a:pt x="368808" y="1914144"/>
                  </a:lnTo>
                  <a:lnTo>
                    <a:pt x="353568" y="1848612"/>
                  </a:lnTo>
                  <a:lnTo>
                    <a:pt x="337566" y="1782318"/>
                  </a:lnTo>
                  <a:lnTo>
                    <a:pt x="307086" y="1647444"/>
                  </a:lnTo>
                  <a:lnTo>
                    <a:pt x="291846" y="1578102"/>
                  </a:lnTo>
                  <a:lnTo>
                    <a:pt x="275844" y="1507998"/>
                  </a:lnTo>
                  <a:lnTo>
                    <a:pt x="245364" y="1365504"/>
                  </a:lnTo>
                  <a:lnTo>
                    <a:pt x="214122" y="1220724"/>
                  </a:lnTo>
                  <a:lnTo>
                    <a:pt x="208508" y="1194358"/>
                  </a:lnTo>
                  <a:lnTo>
                    <a:pt x="227838" y="1255776"/>
                  </a:lnTo>
                  <a:lnTo>
                    <a:pt x="318516" y="1529334"/>
                  </a:lnTo>
                  <a:lnTo>
                    <a:pt x="348996" y="1616202"/>
                  </a:lnTo>
                  <a:lnTo>
                    <a:pt x="409194" y="1784604"/>
                  </a:lnTo>
                  <a:lnTo>
                    <a:pt x="439674" y="1864614"/>
                  </a:lnTo>
                  <a:lnTo>
                    <a:pt x="454914" y="1903476"/>
                  </a:lnTo>
                  <a:lnTo>
                    <a:pt x="470154" y="1941576"/>
                  </a:lnTo>
                  <a:lnTo>
                    <a:pt x="485394" y="1978914"/>
                  </a:lnTo>
                  <a:lnTo>
                    <a:pt x="500634" y="2015490"/>
                  </a:lnTo>
                  <a:lnTo>
                    <a:pt x="530352" y="2085594"/>
                  </a:lnTo>
                  <a:lnTo>
                    <a:pt x="560832" y="2152650"/>
                  </a:lnTo>
                  <a:lnTo>
                    <a:pt x="591312" y="2215134"/>
                  </a:lnTo>
                  <a:lnTo>
                    <a:pt x="621792" y="2273808"/>
                  </a:lnTo>
                  <a:lnTo>
                    <a:pt x="652272" y="2329434"/>
                  </a:lnTo>
                  <a:lnTo>
                    <a:pt x="682752" y="2382012"/>
                  </a:lnTo>
                  <a:lnTo>
                    <a:pt x="713232" y="2430780"/>
                  </a:lnTo>
                  <a:lnTo>
                    <a:pt x="743712" y="2477262"/>
                  </a:lnTo>
                  <a:lnTo>
                    <a:pt x="773430" y="2520696"/>
                  </a:lnTo>
                  <a:lnTo>
                    <a:pt x="803910" y="2562606"/>
                  </a:lnTo>
                  <a:lnTo>
                    <a:pt x="834390" y="2602230"/>
                  </a:lnTo>
                  <a:lnTo>
                    <a:pt x="895350" y="2676144"/>
                  </a:lnTo>
                  <a:lnTo>
                    <a:pt x="925830" y="2711196"/>
                  </a:lnTo>
                  <a:lnTo>
                    <a:pt x="956310" y="2744724"/>
                  </a:lnTo>
                  <a:lnTo>
                    <a:pt x="986790" y="2777490"/>
                  </a:lnTo>
                  <a:lnTo>
                    <a:pt x="1016508" y="2810256"/>
                  </a:lnTo>
                  <a:lnTo>
                    <a:pt x="1046988" y="2842260"/>
                  </a:lnTo>
                  <a:lnTo>
                    <a:pt x="1067562" y="282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4876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0398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4876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sz="1800" b="1" spc="-100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60398" y="2577083"/>
            <a:ext cx="3382010" cy="3823970"/>
            <a:chOff x="1660398" y="2577083"/>
            <a:chExt cx="3382010" cy="3823970"/>
          </a:xfrm>
        </p:grpSpPr>
        <p:sp>
          <p:nvSpPr>
            <p:cNvPr id="9" name="object 9"/>
            <p:cNvSpPr/>
            <p:nvPr/>
          </p:nvSpPr>
          <p:spPr>
            <a:xfrm>
              <a:off x="1674876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0398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6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6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6" y="630174"/>
                  </a:lnTo>
                  <a:lnTo>
                    <a:pt x="28956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6" y="644652"/>
                  </a:moveTo>
                  <a:lnTo>
                    <a:pt x="28956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6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4876" y="36515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0398" y="3637025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4876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60398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4876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28156" y="2581909"/>
            <a:ext cx="2044700" cy="37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105" dirty="0">
                <a:latin typeface="Trebuchet MS"/>
                <a:cs typeface="Trebuchet MS"/>
              </a:rPr>
              <a:t>Evaluation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  <a:spcBef>
                <a:spcPts val="5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Simple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03797" y="1901951"/>
            <a:ext cx="3991610" cy="397510"/>
            <a:chOff x="6003797" y="1901951"/>
            <a:chExt cx="3991610" cy="397510"/>
          </a:xfrm>
        </p:grpSpPr>
        <p:sp>
          <p:nvSpPr>
            <p:cNvPr id="18" name="object 18"/>
            <p:cNvSpPr/>
            <p:nvPr/>
          </p:nvSpPr>
          <p:spPr>
            <a:xfrm>
              <a:off x="6018275" y="1916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5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400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3797" y="1901951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5"/>
                  </a:lnTo>
                  <a:lnTo>
                    <a:pt x="28955" y="14478"/>
                  </a:lnTo>
                  <a:lnTo>
                    <a:pt x="28955" y="28955"/>
                  </a:lnTo>
                  <a:lnTo>
                    <a:pt x="3962400" y="28955"/>
                  </a:lnTo>
                  <a:lnTo>
                    <a:pt x="3962400" y="14477"/>
                  </a:lnTo>
                  <a:lnTo>
                    <a:pt x="3976878" y="28955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5"/>
                  </a:moveTo>
                  <a:lnTo>
                    <a:pt x="28955" y="14478"/>
                  </a:lnTo>
                  <a:lnTo>
                    <a:pt x="14477" y="28955"/>
                  </a:lnTo>
                  <a:lnTo>
                    <a:pt x="28955" y="28955"/>
                  </a:lnTo>
                  <a:close/>
                </a:path>
                <a:path w="3991609" h="397510">
                  <a:moveTo>
                    <a:pt x="28955" y="368807"/>
                  </a:moveTo>
                  <a:lnTo>
                    <a:pt x="28955" y="28955"/>
                  </a:lnTo>
                  <a:lnTo>
                    <a:pt x="14477" y="28955"/>
                  </a:lnTo>
                  <a:lnTo>
                    <a:pt x="14477" y="368807"/>
                  </a:lnTo>
                  <a:lnTo>
                    <a:pt x="28955" y="368807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14477" y="368807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3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7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5"/>
                  </a:moveTo>
                  <a:lnTo>
                    <a:pt x="3962400" y="14477"/>
                  </a:lnTo>
                  <a:lnTo>
                    <a:pt x="3962400" y="28955"/>
                  </a:lnTo>
                  <a:lnTo>
                    <a:pt x="3976878" y="28955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3976878" y="28955"/>
                  </a:lnTo>
                  <a:lnTo>
                    <a:pt x="3962400" y="28955"/>
                  </a:lnTo>
                  <a:lnTo>
                    <a:pt x="3962400" y="368807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7"/>
                  </a:lnTo>
                  <a:lnTo>
                    <a:pt x="3962400" y="382523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18276" y="1916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1.1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b="1" spc="-100" dirty="0">
                <a:latin typeface="Trebuchet MS"/>
                <a:cs typeface="Trebuchet MS"/>
              </a:rPr>
              <a:t>介紹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03797" y="2663951"/>
            <a:ext cx="3991610" cy="397510"/>
            <a:chOff x="6003797" y="2663951"/>
            <a:chExt cx="3991610" cy="397510"/>
          </a:xfrm>
        </p:grpSpPr>
        <p:sp>
          <p:nvSpPr>
            <p:cNvPr id="22" name="object 22"/>
            <p:cNvSpPr/>
            <p:nvPr/>
          </p:nvSpPr>
          <p:spPr>
            <a:xfrm>
              <a:off x="6018275" y="2678429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5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3962400" y="368045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3797" y="2663951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5"/>
                  </a:lnTo>
                  <a:lnTo>
                    <a:pt x="28955" y="14478"/>
                  </a:lnTo>
                  <a:lnTo>
                    <a:pt x="28955" y="28955"/>
                  </a:lnTo>
                  <a:lnTo>
                    <a:pt x="3962400" y="28955"/>
                  </a:lnTo>
                  <a:lnTo>
                    <a:pt x="3962400" y="14477"/>
                  </a:lnTo>
                  <a:lnTo>
                    <a:pt x="3976878" y="28955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5"/>
                  </a:moveTo>
                  <a:lnTo>
                    <a:pt x="28955" y="14478"/>
                  </a:lnTo>
                  <a:lnTo>
                    <a:pt x="14477" y="28955"/>
                  </a:lnTo>
                  <a:lnTo>
                    <a:pt x="28955" y="28955"/>
                  </a:lnTo>
                  <a:close/>
                </a:path>
                <a:path w="3991609" h="397510">
                  <a:moveTo>
                    <a:pt x="28955" y="368807"/>
                  </a:moveTo>
                  <a:lnTo>
                    <a:pt x="28955" y="28955"/>
                  </a:lnTo>
                  <a:lnTo>
                    <a:pt x="14477" y="28955"/>
                  </a:lnTo>
                  <a:lnTo>
                    <a:pt x="14477" y="368807"/>
                  </a:lnTo>
                  <a:lnTo>
                    <a:pt x="28955" y="368807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14477" y="368807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3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7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5"/>
                  </a:moveTo>
                  <a:lnTo>
                    <a:pt x="3962400" y="14477"/>
                  </a:lnTo>
                  <a:lnTo>
                    <a:pt x="3962400" y="28955"/>
                  </a:lnTo>
                  <a:lnTo>
                    <a:pt x="3976878" y="28955"/>
                  </a:lnTo>
                  <a:close/>
                </a:path>
                <a:path w="3991609" h="397510">
                  <a:moveTo>
                    <a:pt x="3976878" y="368807"/>
                  </a:moveTo>
                  <a:lnTo>
                    <a:pt x="3976878" y="28955"/>
                  </a:lnTo>
                  <a:lnTo>
                    <a:pt x="3962400" y="28955"/>
                  </a:lnTo>
                  <a:lnTo>
                    <a:pt x="3962400" y="368807"/>
                  </a:lnTo>
                  <a:lnTo>
                    <a:pt x="3976878" y="368807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7"/>
                  </a:lnTo>
                  <a:lnTo>
                    <a:pt x="3962400" y="382523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18276" y="2678429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1.2 </a:t>
            </a:r>
            <a:r>
              <a:rPr lang="zh-TW" altLang="en-US" b="1" spc="-110" dirty="0" smtClean="0">
                <a:latin typeface="Trebuchet MS"/>
                <a:cs typeface="Trebuchet MS"/>
              </a:rPr>
              <a:t>探索</a:t>
            </a:r>
            <a:r>
              <a:rPr sz="1800" b="1" spc="-125" dirty="0" smtClean="0">
                <a:latin typeface="Trebuchet MS"/>
                <a:cs typeface="Trebuchet MS"/>
              </a:rPr>
              <a:t>Explorer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03797" y="3427476"/>
            <a:ext cx="3991610" cy="397510"/>
            <a:chOff x="6003797" y="3427476"/>
            <a:chExt cx="3991610" cy="397510"/>
          </a:xfrm>
        </p:grpSpPr>
        <p:sp>
          <p:nvSpPr>
            <p:cNvPr id="26" name="object 26"/>
            <p:cNvSpPr/>
            <p:nvPr/>
          </p:nvSpPr>
          <p:spPr>
            <a:xfrm>
              <a:off x="6018275" y="3441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3797" y="3427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018276" y="3441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1.3 </a:t>
            </a:r>
            <a:r>
              <a:rPr lang="zh-TW" altLang="en-US" sz="1800" b="1" spc="-160" dirty="0" smtClean="0">
                <a:latin typeface="Trebuchet MS"/>
                <a:cs typeface="Trebuchet MS"/>
              </a:rPr>
              <a:t>探索資料集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03797" y="4189476"/>
            <a:ext cx="3991610" cy="397510"/>
            <a:chOff x="6003797" y="4189476"/>
            <a:chExt cx="3991610" cy="397510"/>
          </a:xfrm>
        </p:grpSpPr>
        <p:sp>
          <p:nvSpPr>
            <p:cNvPr id="30" name="object 30"/>
            <p:cNvSpPr/>
            <p:nvPr/>
          </p:nvSpPr>
          <p:spPr>
            <a:xfrm>
              <a:off x="6018275" y="4203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03797" y="4189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18276" y="4203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1.4 </a:t>
            </a:r>
            <a:r>
              <a:rPr lang="zh-TW" altLang="en-US" sz="1800" b="1" spc="-160" dirty="0" smtClean="0">
                <a:latin typeface="Trebuchet MS"/>
                <a:cs typeface="Trebuchet MS"/>
              </a:rPr>
              <a:t>創建分類器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003797" y="4951476"/>
            <a:ext cx="3991610" cy="397510"/>
            <a:chOff x="6003797" y="4951476"/>
            <a:chExt cx="3991610" cy="397510"/>
          </a:xfrm>
        </p:grpSpPr>
        <p:sp>
          <p:nvSpPr>
            <p:cNvPr id="34" name="object 34"/>
            <p:cNvSpPr/>
            <p:nvPr/>
          </p:nvSpPr>
          <p:spPr>
            <a:xfrm>
              <a:off x="6018275" y="4965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3797" y="4951476"/>
              <a:ext cx="3991610" cy="397510"/>
            </a:xfrm>
            <a:custGeom>
              <a:avLst/>
              <a:gdLst/>
              <a:ahLst/>
              <a:cxnLst/>
              <a:rect l="l" t="t" r="r" b="b"/>
              <a:pathLst>
                <a:path w="3991609" h="397510">
                  <a:moveTo>
                    <a:pt x="3991355" y="397001"/>
                  </a:moveTo>
                  <a:lnTo>
                    <a:pt x="3991355" y="0"/>
                  </a:lnTo>
                  <a:lnTo>
                    <a:pt x="0" y="0"/>
                  </a:lnTo>
                  <a:lnTo>
                    <a:pt x="0" y="397001"/>
                  </a:lnTo>
                  <a:lnTo>
                    <a:pt x="14477" y="397001"/>
                  </a:lnTo>
                  <a:lnTo>
                    <a:pt x="14477" y="28956"/>
                  </a:lnTo>
                  <a:lnTo>
                    <a:pt x="28955" y="14478"/>
                  </a:lnTo>
                  <a:lnTo>
                    <a:pt x="28955" y="28956"/>
                  </a:lnTo>
                  <a:lnTo>
                    <a:pt x="3962400" y="28956"/>
                  </a:lnTo>
                  <a:lnTo>
                    <a:pt x="3962400" y="14477"/>
                  </a:lnTo>
                  <a:lnTo>
                    <a:pt x="3976878" y="28956"/>
                  </a:lnTo>
                  <a:lnTo>
                    <a:pt x="3976878" y="397001"/>
                  </a:lnTo>
                  <a:lnTo>
                    <a:pt x="3991355" y="397001"/>
                  </a:lnTo>
                  <a:close/>
                </a:path>
                <a:path w="3991609" h="397510">
                  <a:moveTo>
                    <a:pt x="28955" y="28956"/>
                  </a:moveTo>
                  <a:lnTo>
                    <a:pt x="28955" y="14478"/>
                  </a:lnTo>
                  <a:lnTo>
                    <a:pt x="14477" y="28956"/>
                  </a:lnTo>
                  <a:lnTo>
                    <a:pt x="28955" y="28956"/>
                  </a:lnTo>
                  <a:close/>
                </a:path>
                <a:path w="3991609" h="397510">
                  <a:moveTo>
                    <a:pt x="28955" y="368808"/>
                  </a:moveTo>
                  <a:lnTo>
                    <a:pt x="28955" y="28956"/>
                  </a:lnTo>
                  <a:lnTo>
                    <a:pt x="14477" y="28956"/>
                  </a:lnTo>
                  <a:lnTo>
                    <a:pt x="14477" y="368808"/>
                  </a:lnTo>
                  <a:lnTo>
                    <a:pt x="28955" y="368808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14477" y="368808"/>
                  </a:lnTo>
                  <a:lnTo>
                    <a:pt x="28955" y="382523"/>
                  </a:lnTo>
                  <a:lnTo>
                    <a:pt x="28955" y="397001"/>
                  </a:lnTo>
                  <a:lnTo>
                    <a:pt x="3962400" y="397001"/>
                  </a:lnTo>
                  <a:lnTo>
                    <a:pt x="3962400" y="382524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28955" y="397001"/>
                  </a:moveTo>
                  <a:lnTo>
                    <a:pt x="28955" y="382523"/>
                  </a:lnTo>
                  <a:lnTo>
                    <a:pt x="14477" y="368808"/>
                  </a:lnTo>
                  <a:lnTo>
                    <a:pt x="14477" y="397001"/>
                  </a:lnTo>
                  <a:lnTo>
                    <a:pt x="28955" y="397001"/>
                  </a:lnTo>
                  <a:close/>
                </a:path>
                <a:path w="3991609" h="397510">
                  <a:moveTo>
                    <a:pt x="3976878" y="28956"/>
                  </a:moveTo>
                  <a:lnTo>
                    <a:pt x="3962400" y="14477"/>
                  </a:lnTo>
                  <a:lnTo>
                    <a:pt x="3962400" y="28956"/>
                  </a:lnTo>
                  <a:lnTo>
                    <a:pt x="3976878" y="28956"/>
                  </a:lnTo>
                  <a:close/>
                </a:path>
                <a:path w="3991609" h="397510">
                  <a:moveTo>
                    <a:pt x="3976878" y="368808"/>
                  </a:moveTo>
                  <a:lnTo>
                    <a:pt x="3976878" y="28956"/>
                  </a:lnTo>
                  <a:lnTo>
                    <a:pt x="3962400" y="28956"/>
                  </a:lnTo>
                  <a:lnTo>
                    <a:pt x="3962400" y="368808"/>
                  </a:lnTo>
                  <a:lnTo>
                    <a:pt x="3976878" y="368808"/>
                  </a:lnTo>
                  <a:close/>
                </a:path>
                <a:path w="3991609" h="397510">
                  <a:moveTo>
                    <a:pt x="3976878" y="397001"/>
                  </a:moveTo>
                  <a:lnTo>
                    <a:pt x="3976878" y="368808"/>
                  </a:lnTo>
                  <a:lnTo>
                    <a:pt x="3962400" y="382524"/>
                  </a:lnTo>
                  <a:lnTo>
                    <a:pt x="3962400" y="397001"/>
                  </a:lnTo>
                  <a:lnTo>
                    <a:pt x="3976878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018276" y="4965953"/>
            <a:ext cx="39624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1.5 </a:t>
            </a:r>
            <a:r>
              <a:rPr lang="zh-TW" altLang="en-US" sz="1800" b="1" spc="-160" dirty="0" smtClean="0">
                <a:latin typeface="Trebuchet MS"/>
                <a:cs typeface="Trebuchet MS"/>
              </a:rPr>
              <a:t>使用過濾器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655064" y="2511552"/>
            <a:ext cx="8388350" cy="4346575"/>
            <a:chOff x="1655064" y="2511552"/>
            <a:chExt cx="8388350" cy="4346575"/>
          </a:xfrm>
        </p:grpSpPr>
        <p:sp>
          <p:nvSpPr>
            <p:cNvPr id="38" name="object 38"/>
            <p:cNvSpPr/>
            <p:nvPr/>
          </p:nvSpPr>
          <p:spPr>
            <a:xfrm>
              <a:off x="6018276" y="5727954"/>
              <a:ext cx="3962400" cy="368300"/>
            </a:xfrm>
            <a:custGeom>
              <a:avLst/>
              <a:gdLst/>
              <a:ahLst/>
              <a:cxnLst/>
              <a:rect l="l" t="t" r="r" b="b"/>
              <a:pathLst>
                <a:path w="3962400" h="368300">
                  <a:moveTo>
                    <a:pt x="3962400" y="368046"/>
                  </a:moveTo>
                  <a:lnTo>
                    <a:pt x="3962400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3962400" y="36804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55064" y="2511552"/>
              <a:ext cx="3435096" cy="43464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98464" y="5495544"/>
              <a:ext cx="4044696" cy="7559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37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38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4124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</a:t>
            </a:r>
            <a:r>
              <a:rPr lang="zh-TW" altLang="en-US" sz="3200" spc="-5" dirty="0"/>
              <a:t>過濾器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6216650" cy="453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25" dirty="0" smtClean="0">
                <a:latin typeface="Trebuchet MS"/>
                <a:cs typeface="Trebuchet MS"/>
              </a:rPr>
              <a:t>使用過濾器移除一種屬性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65" dirty="0" smtClean="0">
                <a:latin typeface="Trebuchet MS"/>
                <a:cs typeface="Trebuchet MS"/>
              </a:rPr>
              <a:t>開啟</a:t>
            </a:r>
            <a:r>
              <a:rPr sz="2200" spc="-65" dirty="0" smtClean="0">
                <a:latin typeface="Trebuchet MS"/>
                <a:cs typeface="Trebuchet MS"/>
              </a:rPr>
              <a:t> </a:t>
            </a:r>
            <a:r>
              <a:rPr sz="2200" spc="-130" dirty="0" err="1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r>
              <a:rPr sz="2200" spc="-2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00" spc="-114" dirty="0" smtClean="0">
                <a:latin typeface="Trebuchet MS"/>
                <a:cs typeface="Trebuchet MS"/>
              </a:rPr>
              <a:t>(</a:t>
            </a:r>
            <a:r>
              <a:rPr lang="zh-TW" altLang="en-US" sz="2200" spc="-114" dirty="0" smtClean="0">
                <a:latin typeface="Trebuchet MS"/>
                <a:cs typeface="Trebuchet MS"/>
              </a:rPr>
              <a:t>又一</a:t>
            </a:r>
            <a:r>
              <a:rPr lang="zh-TW" altLang="en-US" sz="2200" spc="-114" dirty="0">
                <a:latin typeface="Trebuchet MS"/>
                <a:cs typeface="Trebuchet MS"/>
              </a:rPr>
              <a:t>次</a:t>
            </a:r>
            <a:r>
              <a:rPr sz="2200" spc="-114" dirty="0" smtClean="0">
                <a:latin typeface="Trebuchet MS"/>
                <a:cs typeface="Trebuchet MS"/>
              </a:rPr>
              <a:t>!)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4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114" dirty="0" smtClean="0">
                <a:latin typeface="Trebuchet MS"/>
                <a:cs typeface="Trebuchet MS"/>
              </a:rPr>
              <a:t>檢查過濾器</a:t>
            </a:r>
            <a:endParaRPr sz="22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285"/>
              </a:spcBef>
              <a:buChar char="–"/>
              <a:tabLst>
                <a:tab pos="1123315" algn="l"/>
                <a:tab pos="1123950" algn="l"/>
              </a:tabLst>
            </a:pPr>
            <a:r>
              <a:rPr lang="zh-TW" altLang="en-US" sz="1900" spc="-65" dirty="0" smtClean="0">
                <a:latin typeface="Trebuchet MS"/>
                <a:cs typeface="Trebuchet MS"/>
              </a:rPr>
              <a:t>監督的</a:t>
            </a:r>
            <a:r>
              <a:rPr sz="1900" spc="-65" dirty="0" smtClean="0">
                <a:latin typeface="Trebuchet MS"/>
                <a:cs typeface="Trebuchet MS"/>
              </a:rPr>
              <a:t> </a:t>
            </a:r>
            <a:r>
              <a:rPr sz="1900" spc="-55" dirty="0">
                <a:latin typeface="Trebuchet MS"/>
                <a:cs typeface="Trebuchet MS"/>
              </a:rPr>
              <a:t>vs</a:t>
            </a:r>
            <a:r>
              <a:rPr sz="1900" spc="-254" dirty="0">
                <a:latin typeface="Trebuchet MS"/>
                <a:cs typeface="Trebuchet MS"/>
              </a:rPr>
              <a:t> </a:t>
            </a:r>
            <a:r>
              <a:rPr lang="zh-TW" altLang="en-US" sz="1900" spc="-254" dirty="0" smtClean="0">
                <a:latin typeface="Trebuchet MS"/>
                <a:cs typeface="Trebuchet MS"/>
              </a:rPr>
              <a:t>非監督的</a:t>
            </a:r>
            <a:endParaRPr sz="19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270"/>
              </a:spcBef>
              <a:buChar char="–"/>
              <a:tabLst>
                <a:tab pos="1123315" algn="l"/>
                <a:tab pos="1123950" algn="l"/>
              </a:tabLst>
            </a:pPr>
            <a:r>
              <a:rPr lang="zh-TW" altLang="en-US" sz="1900" spc="-100" dirty="0" smtClean="0">
                <a:latin typeface="Trebuchet MS"/>
                <a:cs typeface="Trebuchet MS"/>
              </a:rPr>
              <a:t>屬性</a:t>
            </a:r>
            <a:r>
              <a:rPr sz="1900" spc="-100" dirty="0" smtClean="0">
                <a:latin typeface="Trebuchet MS"/>
                <a:cs typeface="Trebuchet MS"/>
              </a:rPr>
              <a:t> </a:t>
            </a:r>
            <a:r>
              <a:rPr sz="1900" spc="-55" dirty="0">
                <a:latin typeface="Trebuchet MS"/>
                <a:cs typeface="Trebuchet MS"/>
              </a:rPr>
              <a:t>vs</a:t>
            </a:r>
            <a:r>
              <a:rPr sz="1900" spc="-210" dirty="0">
                <a:latin typeface="Trebuchet MS"/>
                <a:cs typeface="Trebuchet MS"/>
              </a:rPr>
              <a:t> </a:t>
            </a:r>
            <a:r>
              <a:rPr lang="zh-TW" altLang="en-US" sz="1900" spc="-210" dirty="0" smtClean="0">
                <a:latin typeface="Trebuchet MS"/>
                <a:cs typeface="Trebuchet MS"/>
              </a:rPr>
              <a:t>實例</a:t>
            </a:r>
            <a:endParaRPr sz="19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60" dirty="0" smtClean="0">
                <a:latin typeface="Trebuchet MS"/>
                <a:cs typeface="Trebuchet MS"/>
              </a:rPr>
              <a:t>選擇</a:t>
            </a:r>
            <a:r>
              <a:rPr lang="zh-TW" altLang="en-US" sz="2200" spc="-60" dirty="0" smtClean="0">
                <a:solidFill>
                  <a:srgbClr val="FF0000"/>
                </a:solidFill>
                <a:latin typeface="Trebuchet MS"/>
                <a:cs typeface="Trebuchet MS"/>
              </a:rPr>
              <a:t>非監督的屬性</a:t>
            </a:r>
            <a:r>
              <a:rPr lang="zh-TW" altLang="en-US" sz="2200" spc="-60" dirty="0" smtClean="0">
                <a:latin typeface="Trebuchet MS"/>
                <a:cs typeface="Trebuchet MS"/>
              </a:rPr>
              <a:t>過濾器</a:t>
            </a:r>
            <a:r>
              <a:rPr lang="zh-TW" altLang="en-US" sz="2200" spc="-60" dirty="0">
                <a:latin typeface="Trebuchet MS"/>
                <a:cs typeface="Trebuchet MS"/>
              </a:rPr>
              <a:t> </a:t>
            </a:r>
            <a:r>
              <a:rPr sz="2200" i="1" spc="-10" dirty="0" smtClean="0">
                <a:solidFill>
                  <a:srgbClr val="FF0000"/>
                </a:solidFill>
                <a:latin typeface="Carlito"/>
                <a:cs typeface="Carlito"/>
              </a:rPr>
              <a:t>Remove</a:t>
            </a:r>
            <a:endParaRPr sz="2200" dirty="0">
              <a:latin typeface="Carlito"/>
              <a:cs typeface="Carlito"/>
            </a:endParaRPr>
          </a:p>
          <a:p>
            <a:pPr marL="710565" indent="-483234">
              <a:lnSpc>
                <a:spcPct val="100000"/>
              </a:lnSpc>
              <a:spcBef>
                <a:spcPts val="234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114" dirty="0" smtClean="0">
                <a:latin typeface="Trebuchet MS"/>
                <a:cs typeface="Trebuchet MS"/>
              </a:rPr>
              <a:t>檢查 </a:t>
            </a:r>
            <a:r>
              <a:rPr sz="2200" i="1" dirty="0" smtClean="0">
                <a:latin typeface="Carlito"/>
                <a:cs typeface="Carlito"/>
              </a:rPr>
              <a:t>More</a:t>
            </a:r>
            <a:r>
              <a:rPr sz="2200" i="1" spc="-20" dirty="0" smtClean="0">
                <a:latin typeface="Carlito"/>
                <a:cs typeface="Carlito"/>
              </a:rPr>
              <a:t> </a:t>
            </a:r>
            <a:r>
              <a:rPr lang="zh-TW" altLang="en-US" sz="2200" i="1" spc="-20" dirty="0" smtClean="0">
                <a:latin typeface="Carlito"/>
                <a:cs typeface="Carlito"/>
              </a:rPr>
              <a:t>的資訊；查看選項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29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105" dirty="0" smtClean="0">
                <a:latin typeface="Trebuchet MS"/>
                <a:cs typeface="Trebuchet MS"/>
              </a:rPr>
              <a:t>將</a:t>
            </a:r>
            <a:r>
              <a:rPr sz="2200" spc="-105" dirty="0" smtClean="0">
                <a:latin typeface="Trebuchet MS"/>
                <a:cs typeface="Trebuchet MS"/>
              </a:rPr>
              <a:t> </a:t>
            </a:r>
            <a:r>
              <a:rPr sz="2200" i="1" spc="-10" dirty="0" err="1">
                <a:solidFill>
                  <a:srgbClr val="FF0000"/>
                </a:solidFill>
                <a:latin typeface="Carlito"/>
                <a:cs typeface="Carlito"/>
              </a:rPr>
              <a:t>attributeIndices</a:t>
            </a:r>
            <a:r>
              <a:rPr sz="2200" i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zh-TW" altLang="en-US" sz="2200" spc="-90" dirty="0" smtClean="0">
                <a:latin typeface="Trebuchet MS"/>
                <a:cs typeface="Carlito"/>
              </a:rPr>
              <a:t>的值設定</a:t>
            </a:r>
            <a:r>
              <a:rPr lang="zh-TW" altLang="en-US" sz="2200" spc="-90" dirty="0">
                <a:latin typeface="Trebuchet MS"/>
                <a:cs typeface="Carlito"/>
              </a:rPr>
              <a:t>為</a:t>
            </a:r>
            <a:r>
              <a:rPr sz="2200" spc="-90" dirty="0" smtClean="0"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FF0000"/>
                </a:solidFill>
                <a:latin typeface="Trebuchet MS"/>
                <a:cs typeface="Trebuchet MS"/>
              </a:rPr>
              <a:t>3 </a:t>
            </a:r>
            <a:r>
              <a:rPr lang="zh-TW" altLang="en-US" sz="2200" spc="-75" dirty="0" smtClean="0">
                <a:latin typeface="Trebuchet MS"/>
                <a:cs typeface="Trebuchet MS"/>
              </a:rPr>
              <a:t>然後點擊</a:t>
            </a:r>
            <a:r>
              <a:rPr sz="2200" spc="-80" dirty="0" smtClean="0">
                <a:latin typeface="Trebuchet MS"/>
                <a:cs typeface="Trebuchet MS"/>
              </a:rPr>
              <a:t>OK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4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80" dirty="0" smtClean="0">
                <a:latin typeface="Trebuchet MS"/>
                <a:cs typeface="Trebuchet MS"/>
              </a:rPr>
              <a:t>應用過濾器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3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135" dirty="0" smtClean="0">
                <a:latin typeface="Trebuchet MS"/>
                <a:cs typeface="Trebuchet MS"/>
              </a:rPr>
              <a:t>想起你可以儲存（</a:t>
            </a:r>
            <a:r>
              <a:rPr sz="2200" i="1" spc="-5" dirty="0" smtClean="0">
                <a:latin typeface="Carlito"/>
                <a:cs typeface="Carlito"/>
              </a:rPr>
              <a:t>Save</a:t>
            </a:r>
            <a:r>
              <a:rPr lang="zh-TW" altLang="en-US" sz="2200" i="1" spc="-5" dirty="0" smtClean="0">
                <a:latin typeface="Carlito"/>
                <a:cs typeface="Carlito"/>
              </a:rPr>
              <a:t>）</a:t>
            </a:r>
            <a:r>
              <a:rPr lang="zh-TW" altLang="en-US" sz="2200" spc="-5" dirty="0" smtClean="0">
                <a:latin typeface="Carlito"/>
                <a:cs typeface="Carlito"/>
              </a:rPr>
              <a:t>這份結果</a:t>
            </a:r>
            <a:endParaRPr sz="22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3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200" spc="-75" dirty="0" smtClean="0">
                <a:latin typeface="Trebuchet MS"/>
                <a:cs typeface="Trebuchet MS"/>
              </a:rPr>
              <a:t>按</a:t>
            </a:r>
            <a:r>
              <a:rPr sz="2200" spc="-180" dirty="0" smtClean="0">
                <a:latin typeface="Trebuchet MS"/>
                <a:cs typeface="Trebuchet MS"/>
              </a:rPr>
              <a:t> </a:t>
            </a:r>
            <a:r>
              <a:rPr sz="2200" i="1" dirty="0">
                <a:latin typeface="Carlito"/>
                <a:cs typeface="Carlito"/>
              </a:rPr>
              <a:t>Undo</a:t>
            </a:r>
            <a:endParaRPr sz="22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339915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Course</a:t>
            </a:r>
            <a:r>
              <a:rPr sz="3200" spc="-35" dirty="0"/>
              <a:t> </a:t>
            </a:r>
            <a:r>
              <a:rPr sz="3200" spc="-10" dirty="0"/>
              <a:t>organization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24371" y="6616255"/>
            <a:ext cx="14224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5"/>
              </a:lnSpc>
            </a:pPr>
            <a:r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10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93904" y="3222243"/>
            <a:ext cx="2771775" cy="397510"/>
            <a:chOff x="5853684" y="3262884"/>
            <a:chExt cx="2771775" cy="397510"/>
          </a:xfrm>
        </p:grpSpPr>
        <p:sp>
          <p:nvSpPr>
            <p:cNvPr id="5" name="object 5"/>
            <p:cNvSpPr/>
            <p:nvPr/>
          </p:nvSpPr>
          <p:spPr>
            <a:xfrm>
              <a:off x="5867400" y="3276600"/>
              <a:ext cx="2743200" cy="368935"/>
            </a:xfrm>
            <a:custGeom>
              <a:avLst/>
              <a:gdLst/>
              <a:ahLst/>
              <a:cxnLst/>
              <a:rect l="l" t="t" r="r" b="b"/>
              <a:pathLst>
                <a:path w="2743200" h="368935">
                  <a:moveTo>
                    <a:pt x="2743200" y="368808"/>
                  </a:moveTo>
                  <a:lnTo>
                    <a:pt x="274320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2743200" y="3688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53684" y="3262884"/>
              <a:ext cx="2771775" cy="397510"/>
            </a:xfrm>
            <a:custGeom>
              <a:avLst/>
              <a:gdLst/>
              <a:ahLst/>
              <a:cxnLst/>
              <a:rect l="l" t="t" r="r" b="b"/>
              <a:pathLst>
                <a:path w="2771775" h="397510">
                  <a:moveTo>
                    <a:pt x="2771393" y="397001"/>
                  </a:moveTo>
                  <a:lnTo>
                    <a:pt x="2771393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194"/>
                  </a:lnTo>
                  <a:lnTo>
                    <a:pt x="28193" y="13716"/>
                  </a:lnTo>
                  <a:lnTo>
                    <a:pt x="28193" y="28194"/>
                  </a:lnTo>
                  <a:lnTo>
                    <a:pt x="2743199" y="28193"/>
                  </a:lnTo>
                  <a:lnTo>
                    <a:pt x="2743199" y="13715"/>
                  </a:lnTo>
                  <a:lnTo>
                    <a:pt x="2756916" y="28193"/>
                  </a:lnTo>
                  <a:lnTo>
                    <a:pt x="2756916" y="397001"/>
                  </a:lnTo>
                  <a:lnTo>
                    <a:pt x="2771393" y="397001"/>
                  </a:lnTo>
                  <a:close/>
                </a:path>
                <a:path w="2771775" h="397510">
                  <a:moveTo>
                    <a:pt x="28193" y="28194"/>
                  </a:moveTo>
                  <a:lnTo>
                    <a:pt x="28193" y="13716"/>
                  </a:lnTo>
                  <a:lnTo>
                    <a:pt x="13715" y="28194"/>
                  </a:lnTo>
                  <a:lnTo>
                    <a:pt x="28193" y="28194"/>
                  </a:lnTo>
                  <a:close/>
                </a:path>
                <a:path w="2771775" h="397510">
                  <a:moveTo>
                    <a:pt x="28193" y="368046"/>
                  </a:moveTo>
                  <a:lnTo>
                    <a:pt x="28193" y="28194"/>
                  </a:lnTo>
                  <a:lnTo>
                    <a:pt x="13715" y="28194"/>
                  </a:lnTo>
                  <a:lnTo>
                    <a:pt x="13715" y="368046"/>
                  </a:lnTo>
                  <a:lnTo>
                    <a:pt x="28193" y="368046"/>
                  </a:lnTo>
                  <a:close/>
                </a:path>
                <a:path w="2771775" h="397510">
                  <a:moveTo>
                    <a:pt x="2756916" y="368045"/>
                  </a:moveTo>
                  <a:lnTo>
                    <a:pt x="13715" y="368046"/>
                  </a:lnTo>
                  <a:lnTo>
                    <a:pt x="28193" y="382524"/>
                  </a:lnTo>
                  <a:lnTo>
                    <a:pt x="28193" y="397002"/>
                  </a:lnTo>
                  <a:lnTo>
                    <a:pt x="2743199" y="397001"/>
                  </a:lnTo>
                  <a:lnTo>
                    <a:pt x="2743199" y="382524"/>
                  </a:lnTo>
                  <a:lnTo>
                    <a:pt x="2756916" y="368045"/>
                  </a:lnTo>
                  <a:close/>
                </a:path>
                <a:path w="2771775" h="397510">
                  <a:moveTo>
                    <a:pt x="28193" y="397002"/>
                  </a:moveTo>
                  <a:lnTo>
                    <a:pt x="28193" y="382524"/>
                  </a:lnTo>
                  <a:lnTo>
                    <a:pt x="13715" y="368046"/>
                  </a:lnTo>
                  <a:lnTo>
                    <a:pt x="13715" y="397002"/>
                  </a:lnTo>
                  <a:lnTo>
                    <a:pt x="28193" y="397002"/>
                  </a:lnTo>
                  <a:close/>
                </a:path>
                <a:path w="2771775" h="397510">
                  <a:moveTo>
                    <a:pt x="2756916" y="28193"/>
                  </a:moveTo>
                  <a:lnTo>
                    <a:pt x="2743199" y="13715"/>
                  </a:lnTo>
                  <a:lnTo>
                    <a:pt x="2743199" y="28193"/>
                  </a:lnTo>
                  <a:lnTo>
                    <a:pt x="2756916" y="28193"/>
                  </a:lnTo>
                  <a:close/>
                </a:path>
                <a:path w="2771775" h="397510">
                  <a:moveTo>
                    <a:pt x="2756916" y="368045"/>
                  </a:moveTo>
                  <a:lnTo>
                    <a:pt x="2756916" y="28193"/>
                  </a:lnTo>
                  <a:lnTo>
                    <a:pt x="2743199" y="28193"/>
                  </a:lnTo>
                  <a:lnTo>
                    <a:pt x="2743199" y="368045"/>
                  </a:lnTo>
                  <a:lnTo>
                    <a:pt x="2756916" y="368045"/>
                  </a:lnTo>
                  <a:close/>
                </a:path>
                <a:path w="2771775" h="397510">
                  <a:moveTo>
                    <a:pt x="2756916" y="397001"/>
                  </a:moveTo>
                  <a:lnTo>
                    <a:pt x="2756916" y="368045"/>
                  </a:lnTo>
                  <a:lnTo>
                    <a:pt x="2743199" y="382524"/>
                  </a:lnTo>
                  <a:lnTo>
                    <a:pt x="2743199" y="397001"/>
                  </a:lnTo>
                  <a:lnTo>
                    <a:pt x="2756916" y="397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67400" y="3276600"/>
            <a:ext cx="27432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53060">
              <a:lnSpc>
                <a:spcPct val="100000"/>
              </a:lnSpc>
              <a:spcBef>
                <a:spcPts val="30"/>
              </a:spcBef>
            </a:pPr>
            <a:r>
              <a:rPr lang="zh-TW" altLang="en-US" sz="1800" b="1" spc="-60" dirty="0" smtClean="0">
                <a:solidFill>
                  <a:srgbClr val="FFFFFF"/>
                </a:solidFill>
                <a:latin typeface="Trebuchet MS"/>
                <a:cs typeface="Trebuchet MS"/>
              </a:rPr>
              <a:t>中段課程評估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53684" y="6399276"/>
            <a:ext cx="2771775" cy="397510"/>
            <a:chOff x="5853684" y="6399276"/>
            <a:chExt cx="2771775" cy="397510"/>
          </a:xfrm>
        </p:grpSpPr>
        <p:sp>
          <p:nvSpPr>
            <p:cNvPr id="9" name="object 9"/>
            <p:cNvSpPr/>
            <p:nvPr/>
          </p:nvSpPr>
          <p:spPr>
            <a:xfrm>
              <a:off x="5867400" y="6413754"/>
              <a:ext cx="2743200" cy="368300"/>
            </a:xfrm>
            <a:custGeom>
              <a:avLst/>
              <a:gdLst/>
              <a:ahLst/>
              <a:cxnLst/>
              <a:rect l="l" t="t" r="r" b="b"/>
              <a:pathLst>
                <a:path w="2743200" h="368300">
                  <a:moveTo>
                    <a:pt x="2743199" y="368046"/>
                  </a:moveTo>
                  <a:lnTo>
                    <a:pt x="27431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2743199" y="36804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53684" y="6399276"/>
              <a:ext cx="2771775" cy="397510"/>
            </a:xfrm>
            <a:custGeom>
              <a:avLst/>
              <a:gdLst/>
              <a:ahLst/>
              <a:cxnLst/>
              <a:rect l="l" t="t" r="r" b="b"/>
              <a:pathLst>
                <a:path w="2771775" h="397509">
                  <a:moveTo>
                    <a:pt x="2771393" y="397002"/>
                  </a:moveTo>
                  <a:lnTo>
                    <a:pt x="2771393" y="0"/>
                  </a:lnTo>
                  <a:lnTo>
                    <a:pt x="0" y="0"/>
                  </a:lnTo>
                  <a:lnTo>
                    <a:pt x="0" y="397002"/>
                  </a:lnTo>
                  <a:lnTo>
                    <a:pt x="13715" y="397002"/>
                  </a:lnTo>
                  <a:lnTo>
                    <a:pt x="13715" y="28956"/>
                  </a:lnTo>
                  <a:lnTo>
                    <a:pt x="28193" y="14478"/>
                  </a:lnTo>
                  <a:lnTo>
                    <a:pt x="28193" y="28956"/>
                  </a:lnTo>
                  <a:lnTo>
                    <a:pt x="2743199" y="28956"/>
                  </a:lnTo>
                  <a:lnTo>
                    <a:pt x="2743199" y="14477"/>
                  </a:lnTo>
                  <a:lnTo>
                    <a:pt x="2756915" y="28956"/>
                  </a:lnTo>
                  <a:lnTo>
                    <a:pt x="2756915" y="397002"/>
                  </a:lnTo>
                  <a:lnTo>
                    <a:pt x="2771393" y="397002"/>
                  </a:lnTo>
                  <a:close/>
                </a:path>
                <a:path w="2771775" h="397509">
                  <a:moveTo>
                    <a:pt x="28193" y="28956"/>
                  </a:moveTo>
                  <a:lnTo>
                    <a:pt x="28193" y="14478"/>
                  </a:lnTo>
                  <a:lnTo>
                    <a:pt x="13715" y="28956"/>
                  </a:lnTo>
                  <a:lnTo>
                    <a:pt x="28193" y="28956"/>
                  </a:lnTo>
                  <a:close/>
                </a:path>
                <a:path w="2771775" h="397509">
                  <a:moveTo>
                    <a:pt x="28193" y="368808"/>
                  </a:moveTo>
                  <a:lnTo>
                    <a:pt x="28193" y="28956"/>
                  </a:lnTo>
                  <a:lnTo>
                    <a:pt x="13715" y="28956"/>
                  </a:lnTo>
                  <a:lnTo>
                    <a:pt x="13715" y="368808"/>
                  </a:lnTo>
                  <a:lnTo>
                    <a:pt x="28193" y="368808"/>
                  </a:lnTo>
                  <a:close/>
                </a:path>
                <a:path w="2771775" h="397509">
                  <a:moveTo>
                    <a:pt x="2756915" y="368808"/>
                  </a:moveTo>
                  <a:lnTo>
                    <a:pt x="13715" y="368808"/>
                  </a:lnTo>
                  <a:lnTo>
                    <a:pt x="28193" y="382524"/>
                  </a:lnTo>
                  <a:lnTo>
                    <a:pt x="28193" y="397002"/>
                  </a:lnTo>
                  <a:lnTo>
                    <a:pt x="2743199" y="397002"/>
                  </a:lnTo>
                  <a:lnTo>
                    <a:pt x="2743199" y="382524"/>
                  </a:lnTo>
                  <a:lnTo>
                    <a:pt x="2756915" y="368808"/>
                  </a:lnTo>
                  <a:close/>
                </a:path>
                <a:path w="2771775" h="397509">
                  <a:moveTo>
                    <a:pt x="28193" y="397002"/>
                  </a:moveTo>
                  <a:lnTo>
                    <a:pt x="28193" y="382524"/>
                  </a:lnTo>
                  <a:lnTo>
                    <a:pt x="13715" y="368808"/>
                  </a:lnTo>
                  <a:lnTo>
                    <a:pt x="13715" y="397002"/>
                  </a:lnTo>
                  <a:lnTo>
                    <a:pt x="28193" y="397002"/>
                  </a:lnTo>
                  <a:close/>
                </a:path>
                <a:path w="2771775" h="397509">
                  <a:moveTo>
                    <a:pt x="2756915" y="28956"/>
                  </a:moveTo>
                  <a:lnTo>
                    <a:pt x="2743199" y="14477"/>
                  </a:lnTo>
                  <a:lnTo>
                    <a:pt x="2743199" y="28956"/>
                  </a:lnTo>
                  <a:lnTo>
                    <a:pt x="2756915" y="28956"/>
                  </a:lnTo>
                  <a:close/>
                </a:path>
                <a:path w="2771775" h="397509">
                  <a:moveTo>
                    <a:pt x="2756915" y="368808"/>
                  </a:moveTo>
                  <a:lnTo>
                    <a:pt x="2756915" y="28956"/>
                  </a:lnTo>
                  <a:lnTo>
                    <a:pt x="2743199" y="28956"/>
                  </a:lnTo>
                  <a:lnTo>
                    <a:pt x="2743199" y="368808"/>
                  </a:lnTo>
                  <a:lnTo>
                    <a:pt x="2756915" y="368808"/>
                  </a:lnTo>
                  <a:close/>
                </a:path>
                <a:path w="2771775" h="397509">
                  <a:moveTo>
                    <a:pt x="2756915" y="397002"/>
                  </a:moveTo>
                  <a:lnTo>
                    <a:pt x="2756915" y="368808"/>
                  </a:lnTo>
                  <a:lnTo>
                    <a:pt x="2743199" y="382524"/>
                  </a:lnTo>
                  <a:lnTo>
                    <a:pt x="2743199" y="397002"/>
                  </a:lnTo>
                  <a:lnTo>
                    <a:pt x="2756915" y="397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193028" y="6404864"/>
            <a:ext cx="209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b="1" spc="-60" dirty="0" smtClean="0">
                <a:solidFill>
                  <a:srgbClr val="FFFFFF"/>
                </a:solidFill>
                <a:latin typeface="Trebuchet MS"/>
                <a:cs typeface="Trebuchet MS"/>
              </a:rPr>
              <a:t>後段</a:t>
            </a:r>
            <a:r>
              <a:rPr lang="zh-TW" altLang="en-US" b="1" spc="-60" dirty="0">
                <a:solidFill>
                  <a:srgbClr val="FFFFFF"/>
                </a:solidFill>
                <a:latin typeface="Trebuchet MS"/>
                <a:cs typeface="Trebuchet MS"/>
              </a:rPr>
              <a:t>課程評估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29200" y="3286863"/>
            <a:ext cx="687070" cy="285115"/>
          </a:xfrm>
          <a:custGeom>
            <a:avLst/>
            <a:gdLst/>
            <a:ahLst/>
            <a:cxnLst/>
            <a:rect l="l" t="t" r="r" b="b"/>
            <a:pathLst>
              <a:path w="687070" h="285114">
                <a:moveTo>
                  <a:pt x="560179" y="142231"/>
                </a:moveTo>
                <a:lnTo>
                  <a:pt x="506151" y="110894"/>
                </a:lnTo>
                <a:lnTo>
                  <a:pt x="0" y="110894"/>
                </a:lnTo>
                <a:lnTo>
                  <a:pt x="0" y="174140"/>
                </a:lnTo>
                <a:lnTo>
                  <a:pt x="505540" y="174140"/>
                </a:lnTo>
                <a:lnTo>
                  <a:pt x="560179" y="142231"/>
                </a:lnTo>
                <a:close/>
              </a:path>
              <a:path w="687070" h="285114">
                <a:moveTo>
                  <a:pt x="686562" y="142136"/>
                </a:moveTo>
                <a:lnTo>
                  <a:pt x="448817" y="4214"/>
                </a:lnTo>
                <a:lnTo>
                  <a:pt x="436887" y="0"/>
                </a:lnTo>
                <a:lnTo>
                  <a:pt x="424814" y="785"/>
                </a:lnTo>
                <a:lnTo>
                  <a:pt x="413885" y="6143"/>
                </a:lnTo>
                <a:lnTo>
                  <a:pt x="405384" y="15644"/>
                </a:lnTo>
                <a:lnTo>
                  <a:pt x="401169" y="27574"/>
                </a:lnTo>
                <a:lnTo>
                  <a:pt x="401954" y="39647"/>
                </a:lnTo>
                <a:lnTo>
                  <a:pt x="407312" y="50577"/>
                </a:lnTo>
                <a:lnTo>
                  <a:pt x="416813" y="59078"/>
                </a:lnTo>
                <a:lnTo>
                  <a:pt x="506151" y="110894"/>
                </a:lnTo>
                <a:lnTo>
                  <a:pt x="623315" y="110894"/>
                </a:lnTo>
                <a:lnTo>
                  <a:pt x="623315" y="179030"/>
                </a:lnTo>
                <a:lnTo>
                  <a:pt x="686562" y="142136"/>
                </a:lnTo>
                <a:close/>
              </a:path>
              <a:path w="687070" h="285114">
                <a:moveTo>
                  <a:pt x="623315" y="179030"/>
                </a:moveTo>
                <a:lnTo>
                  <a:pt x="623315" y="174140"/>
                </a:lnTo>
                <a:lnTo>
                  <a:pt x="505540" y="174140"/>
                </a:lnTo>
                <a:lnTo>
                  <a:pt x="416813" y="225956"/>
                </a:lnTo>
                <a:lnTo>
                  <a:pt x="407312" y="234457"/>
                </a:lnTo>
                <a:lnTo>
                  <a:pt x="401954" y="245387"/>
                </a:lnTo>
                <a:lnTo>
                  <a:pt x="401169" y="257460"/>
                </a:lnTo>
                <a:lnTo>
                  <a:pt x="405384" y="269390"/>
                </a:lnTo>
                <a:lnTo>
                  <a:pt x="413885" y="278891"/>
                </a:lnTo>
                <a:lnTo>
                  <a:pt x="424814" y="284249"/>
                </a:lnTo>
                <a:lnTo>
                  <a:pt x="436887" y="285035"/>
                </a:lnTo>
                <a:lnTo>
                  <a:pt x="448817" y="280820"/>
                </a:lnTo>
                <a:lnTo>
                  <a:pt x="623315" y="179030"/>
                </a:lnTo>
                <a:close/>
              </a:path>
              <a:path w="687070" h="285114">
                <a:moveTo>
                  <a:pt x="607313" y="174140"/>
                </a:moveTo>
                <a:lnTo>
                  <a:pt x="607313" y="169568"/>
                </a:lnTo>
                <a:lnTo>
                  <a:pt x="560179" y="142231"/>
                </a:lnTo>
                <a:lnTo>
                  <a:pt x="505540" y="174140"/>
                </a:lnTo>
                <a:lnTo>
                  <a:pt x="607313" y="174140"/>
                </a:lnTo>
                <a:close/>
              </a:path>
              <a:path w="687070" h="285114">
                <a:moveTo>
                  <a:pt x="623315" y="174140"/>
                </a:moveTo>
                <a:lnTo>
                  <a:pt x="623315" y="110894"/>
                </a:lnTo>
                <a:lnTo>
                  <a:pt x="506151" y="110894"/>
                </a:lnTo>
                <a:lnTo>
                  <a:pt x="560179" y="142231"/>
                </a:lnTo>
                <a:lnTo>
                  <a:pt x="607313" y="114704"/>
                </a:lnTo>
                <a:lnTo>
                  <a:pt x="607313" y="174140"/>
                </a:lnTo>
                <a:lnTo>
                  <a:pt x="623315" y="174140"/>
                </a:lnTo>
                <a:close/>
              </a:path>
              <a:path w="687070" h="285114">
                <a:moveTo>
                  <a:pt x="607313" y="169568"/>
                </a:moveTo>
                <a:lnTo>
                  <a:pt x="607313" y="114704"/>
                </a:lnTo>
                <a:lnTo>
                  <a:pt x="560179" y="142231"/>
                </a:lnTo>
                <a:lnTo>
                  <a:pt x="607313" y="169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662683" y="5770626"/>
            <a:ext cx="4053204" cy="925830"/>
            <a:chOff x="1662683" y="5770626"/>
            <a:chExt cx="4053204" cy="925830"/>
          </a:xfrm>
        </p:grpSpPr>
        <p:sp>
          <p:nvSpPr>
            <p:cNvPr id="14" name="object 14"/>
            <p:cNvSpPr/>
            <p:nvPr/>
          </p:nvSpPr>
          <p:spPr>
            <a:xfrm>
              <a:off x="5029199" y="6411063"/>
              <a:ext cx="687070" cy="285115"/>
            </a:xfrm>
            <a:custGeom>
              <a:avLst/>
              <a:gdLst/>
              <a:ahLst/>
              <a:cxnLst/>
              <a:rect l="l" t="t" r="r" b="b"/>
              <a:pathLst>
                <a:path w="687070" h="285115">
                  <a:moveTo>
                    <a:pt x="560179" y="142231"/>
                  </a:moveTo>
                  <a:lnTo>
                    <a:pt x="506151" y="110894"/>
                  </a:lnTo>
                  <a:lnTo>
                    <a:pt x="0" y="110894"/>
                  </a:lnTo>
                  <a:lnTo>
                    <a:pt x="0" y="174140"/>
                  </a:lnTo>
                  <a:lnTo>
                    <a:pt x="505540" y="174140"/>
                  </a:lnTo>
                  <a:lnTo>
                    <a:pt x="560179" y="142231"/>
                  </a:lnTo>
                  <a:close/>
                </a:path>
                <a:path w="687070" h="285115">
                  <a:moveTo>
                    <a:pt x="686562" y="142136"/>
                  </a:moveTo>
                  <a:lnTo>
                    <a:pt x="448817" y="4214"/>
                  </a:lnTo>
                  <a:lnTo>
                    <a:pt x="436887" y="0"/>
                  </a:lnTo>
                  <a:lnTo>
                    <a:pt x="424814" y="785"/>
                  </a:lnTo>
                  <a:lnTo>
                    <a:pt x="413885" y="6143"/>
                  </a:lnTo>
                  <a:lnTo>
                    <a:pt x="405384" y="15644"/>
                  </a:lnTo>
                  <a:lnTo>
                    <a:pt x="401169" y="27574"/>
                  </a:lnTo>
                  <a:lnTo>
                    <a:pt x="401954" y="39647"/>
                  </a:lnTo>
                  <a:lnTo>
                    <a:pt x="407312" y="50577"/>
                  </a:lnTo>
                  <a:lnTo>
                    <a:pt x="416813" y="59078"/>
                  </a:lnTo>
                  <a:lnTo>
                    <a:pt x="506151" y="110894"/>
                  </a:lnTo>
                  <a:lnTo>
                    <a:pt x="623315" y="110894"/>
                  </a:lnTo>
                  <a:lnTo>
                    <a:pt x="623315" y="179030"/>
                  </a:lnTo>
                  <a:lnTo>
                    <a:pt x="686562" y="142136"/>
                  </a:lnTo>
                  <a:close/>
                </a:path>
                <a:path w="687070" h="285115">
                  <a:moveTo>
                    <a:pt x="623315" y="179030"/>
                  </a:moveTo>
                  <a:lnTo>
                    <a:pt x="623315" y="174140"/>
                  </a:lnTo>
                  <a:lnTo>
                    <a:pt x="505540" y="174140"/>
                  </a:lnTo>
                  <a:lnTo>
                    <a:pt x="416813" y="225956"/>
                  </a:lnTo>
                  <a:lnTo>
                    <a:pt x="407312" y="234457"/>
                  </a:lnTo>
                  <a:lnTo>
                    <a:pt x="401954" y="245387"/>
                  </a:lnTo>
                  <a:lnTo>
                    <a:pt x="401169" y="257460"/>
                  </a:lnTo>
                  <a:lnTo>
                    <a:pt x="405384" y="269390"/>
                  </a:lnTo>
                  <a:lnTo>
                    <a:pt x="413885" y="278891"/>
                  </a:lnTo>
                  <a:lnTo>
                    <a:pt x="424814" y="284249"/>
                  </a:lnTo>
                  <a:lnTo>
                    <a:pt x="436887" y="285035"/>
                  </a:lnTo>
                  <a:lnTo>
                    <a:pt x="448817" y="280820"/>
                  </a:lnTo>
                  <a:lnTo>
                    <a:pt x="623315" y="179030"/>
                  </a:lnTo>
                  <a:close/>
                </a:path>
                <a:path w="687070" h="285115">
                  <a:moveTo>
                    <a:pt x="607313" y="174140"/>
                  </a:moveTo>
                  <a:lnTo>
                    <a:pt x="607313" y="169568"/>
                  </a:lnTo>
                  <a:lnTo>
                    <a:pt x="560179" y="142231"/>
                  </a:lnTo>
                  <a:lnTo>
                    <a:pt x="505540" y="174140"/>
                  </a:lnTo>
                  <a:lnTo>
                    <a:pt x="607313" y="174140"/>
                  </a:lnTo>
                  <a:close/>
                </a:path>
                <a:path w="687070" h="285115">
                  <a:moveTo>
                    <a:pt x="623315" y="174140"/>
                  </a:moveTo>
                  <a:lnTo>
                    <a:pt x="623315" y="110894"/>
                  </a:lnTo>
                  <a:lnTo>
                    <a:pt x="506151" y="110894"/>
                  </a:lnTo>
                  <a:lnTo>
                    <a:pt x="560179" y="142231"/>
                  </a:lnTo>
                  <a:lnTo>
                    <a:pt x="607313" y="114704"/>
                  </a:lnTo>
                  <a:lnTo>
                    <a:pt x="607313" y="174140"/>
                  </a:lnTo>
                  <a:lnTo>
                    <a:pt x="623315" y="174140"/>
                  </a:lnTo>
                  <a:close/>
                </a:path>
                <a:path w="687070" h="285115">
                  <a:moveTo>
                    <a:pt x="607313" y="169568"/>
                  </a:moveTo>
                  <a:lnTo>
                    <a:pt x="607313" y="114704"/>
                  </a:lnTo>
                  <a:lnTo>
                    <a:pt x="560179" y="142231"/>
                  </a:lnTo>
                  <a:lnTo>
                    <a:pt x="607313" y="169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6399" y="57851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62683" y="5770626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1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3716" y="644651"/>
                  </a:lnTo>
                  <a:lnTo>
                    <a:pt x="13716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3352800" y="28956"/>
                  </a:lnTo>
                  <a:lnTo>
                    <a:pt x="3352800" y="14477"/>
                  </a:lnTo>
                  <a:lnTo>
                    <a:pt x="3366516" y="28956"/>
                  </a:lnTo>
                  <a:lnTo>
                    <a:pt x="3366516" y="644651"/>
                  </a:lnTo>
                  <a:lnTo>
                    <a:pt x="3380994" y="644651"/>
                  </a:lnTo>
                  <a:close/>
                </a:path>
                <a:path w="3381375" h="645160">
                  <a:moveTo>
                    <a:pt x="28194" y="28956"/>
                  </a:moveTo>
                  <a:lnTo>
                    <a:pt x="28194" y="14477"/>
                  </a:lnTo>
                  <a:lnTo>
                    <a:pt x="13716" y="28956"/>
                  </a:lnTo>
                  <a:lnTo>
                    <a:pt x="28194" y="28956"/>
                  </a:lnTo>
                  <a:close/>
                </a:path>
                <a:path w="3381375" h="645160">
                  <a:moveTo>
                    <a:pt x="28194" y="616458"/>
                  </a:moveTo>
                  <a:lnTo>
                    <a:pt x="28194" y="28956"/>
                  </a:lnTo>
                  <a:lnTo>
                    <a:pt x="13716" y="28956"/>
                  </a:lnTo>
                  <a:lnTo>
                    <a:pt x="13716" y="616458"/>
                  </a:lnTo>
                  <a:lnTo>
                    <a:pt x="28194" y="616458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13716" y="616458"/>
                  </a:lnTo>
                  <a:lnTo>
                    <a:pt x="28194" y="630174"/>
                  </a:lnTo>
                  <a:lnTo>
                    <a:pt x="28194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28194" y="644651"/>
                  </a:moveTo>
                  <a:lnTo>
                    <a:pt x="28194" y="630174"/>
                  </a:lnTo>
                  <a:lnTo>
                    <a:pt x="13716" y="616458"/>
                  </a:lnTo>
                  <a:lnTo>
                    <a:pt x="13716" y="644651"/>
                  </a:lnTo>
                  <a:lnTo>
                    <a:pt x="28194" y="644651"/>
                  </a:lnTo>
                  <a:close/>
                </a:path>
                <a:path w="3381375" h="645160">
                  <a:moveTo>
                    <a:pt x="3366516" y="28956"/>
                  </a:moveTo>
                  <a:lnTo>
                    <a:pt x="3352800" y="14477"/>
                  </a:lnTo>
                  <a:lnTo>
                    <a:pt x="3352800" y="28956"/>
                  </a:lnTo>
                  <a:lnTo>
                    <a:pt x="3366516" y="28956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3366516" y="28956"/>
                  </a:lnTo>
                  <a:lnTo>
                    <a:pt x="3352800" y="28956"/>
                  </a:lnTo>
                  <a:lnTo>
                    <a:pt x="3352800" y="616458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3366516" y="644651"/>
                  </a:moveTo>
                  <a:lnTo>
                    <a:pt x="3366516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6516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18295" y="3295141"/>
            <a:ext cx="346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1/3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18295" y="6420858"/>
            <a:ext cx="346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2/3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62683" y="1510283"/>
            <a:ext cx="3381375" cy="645160"/>
            <a:chOff x="1662683" y="1510283"/>
            <a:chExt cx="3381375" cy="645160"/>
          </a:xfrm>
        </p:grpSpPr>
        <p:sp>
          <p:nvSpPr>
            <p:cNvPr id="20" name="object 20"/>
            <p:cNvSpPr/>
            <p:nvPr/>
          </p:nvSpPr>
          <p:spPr>
            <a:xfrm>
              <a:off x="1676399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62683" y="1510283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2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3716" y="644652"/>
                  </a:lnTo>
                  <a:lnTo>
                    <a:pt x="13716" y="28194"/>
                  </a:lnTo>
                  <a:lnTo>
                    <a:pt x="28194" y="13716"/>
                  </a:lnTo>
                  <a:lnTo>
                    <a:pt x="28194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6516" y="28194"/>
                  </a:lnTo>
                  <a:lnTo>
                    <a:pt x="3366516" y="644652"/>
                  </a:lnTo>
                  <a:lnTo>
                    <a:pt x="3380994" y="644652"/>
                  </a:lnTo>
                  <a:close/>
                </a:path>
                <a:path w="3381375" h="645160">
                  <a:moveTo>
                    <a:pt x="28194" y="28194"/>
                  </a:moveTo>
                  <a:lnTo>
                    <a:pt x="28194" y="13716"/>
                  </a:lnTo>
                  <a:lnTo>
                    <a:pt x="13716" y="28194"/>
                  </a:lnTo>
                  <a:lnTo>
                    <a:pt x="28194" y="28194"/>
                  </a:lnTo>
                  <a:close/>
                </a:path>
                <a:path w="3381375" h="645160">
                  <a:moveTo>
                    <a:pt x="28194" y="615696"/>
                  </a:moveTo>
                  <a:lnTo>
                    <a:pt x="28194" y="28194"/>
                  </a:lnTo>
                  <a:lnTo>
                    <a:pt x="13716" y="28194"/>
                  </a:lnTo>
                  <a:lnTo>
                    <a:pt x="13716" y="615696"/>
                  </a:lnTo>
                  <a:lnTo>
                    <a:pt x="28194" y="615696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13716" y="615696"/>
                  </a:lnTo>
                  <a:lnTo>
                    <a:pt x="28194" y="630174"/>
                  </a:lnTo>
                  <a:lnTo>
                    <a:pt x="28194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28194" y="644652"/>
                  </a:moveTo>
                  <a:lnTo>
                    <a:pt x="28194" y="630174"/>
                  </a:lnTo>
                  <a:lnTo>
                    <a:pt x="13716" y="615696"/>
                  </a:lnTo>
                  <a:lnTo>
                    <a:pt x="13716" y="644652"/>
                  </a:lnTo>
                  <a:lnTo>
                    <a:pt x="28194" y="644652"/>
                  </a:lnTo>
                  <a:close/>
                </a:path>
                <a:path w="3381375" h="645160">
                  <a:moveTo>
                    <a:pt x="3366516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6516" y="28194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3366516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3366516" y="644652"/>
                  </a:moveTo>
                  <a:lnTo>
                    <a:pt x="3366516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6516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76400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b="1" spc="-95" dirty="0" smtClean="0">
                <a:latin typeface="Trebuchet MS"/>
                <a:cs typeface="Trebuchet MS"/>
              </a:rPr>
              <a:t>開始</a:t>
            </a:r>
            <a:r>
              <a:rPr lang="zh-TW" altLang="en-US" b="1" spc="-95" dirty="0">
                <a:latin typeface="Trebuchet MS"/>
                <a:cs typeface="Trebuchet MS"/>
              </a:rPr>
              <a:t>使用</a:t>
            </a:r>
            <a:r>
              <a:rPr sz="1800" b="1" spc="-100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62683" y="2577083"/>
            <a:ext cx="3381375" cy="645160"/>
            <a:chOff x="1662683" y="2577083"/>
            <a:chExt cx="3381375" cy="645160"/>
          </a:xfrm>
        </p:grpSpPr>
        <p:sp>
          <p:nvSpPr>
            <p:cNvPr id="24" name="object 24"/>
            <p:cNvSpPr/>
            <p:nvPr/>
          </p:nvSpPr>
          <p:spPr>
            <a:xfrm>
              <a:off x="1676399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62683" y="2577083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2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3716" y="644652"/>
                  </a:lnTo>
                  <a:lnTo>
                    <a:pt x="13716" y="28194"/>
                  </a:lnTo>
                  <a:lnTo>
                    <a:pt x="28193" y="13716"/>
                  </a:lnTo>
                  <a:lnTo>
                    <a:pt x="28193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6516" y="28193"/>
                  </a:lnTo>
                  <a:lnTo>
                    <a:pt x="3366516" y="644652"/>
                  </a:lnTo>
                  <a:lnTo>
                    <a:pt x="3380994" y="644652"/>
                  </a:lnTo>
                  <a:close/>
                </a:path>
                <a:path w="3381375" h="645160">
                  <a:moveTo>
                    <a:pt x="28193" y="28194"/>
                  </a:moveTo>
                  <a:lnTo>
                    <a:pt x="28193" y="13716"/>
                  </a:lnTo>
                  <a:lnTo>
                    <a:pt x="13716" y="28194"/>
                  </a:lnTo>
                  <a:lnTo>
                    <a:pt x="28193" y="28194"/>
                  </a:lnTo>
                  <a:close/>
                </a:path>
                <a:path w="3381375" h="645160">
                  <a:moveTo>
                    <a:pt x="28194" y="615696"/>
                  </a:moveTo>
                  <a:lnTo>
                    <a:pt x="28193" y="28194"/>
                  </a:lnTo>
                  <a:lnTo>
                    <a:pt x="13716" y="28194"/>
                  </a:lnTo>
                  <a:lnTo>
                    <a:pt x="13716" y="615696"/>
                  </a:lnTo>
                  <a:lnTo>
                    <a:pt x="28194" y="615696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13716" y="615696"/>
                  </a:lnTo>
                  <a:lnTo>
                    <a:pt x="28194" y="630174"/>
                  </a:lnTo>
                  <a:lnTo>
                    <a:pt x="28194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28194" y="644652"/>
                  </a:moveTo>
                  <a:lnTo>
                    <a:pt x="28194" y="630174"/>
                  </a:lnTo>
                  <a:lnTo>
                    <a:pt x="13716" y="615696"/>
                  </a:lnTo>
                  <a:lnTo>
                    <a:pt x="13716" y="644652"/>
                  </a:lnTo>
                  <a:lnTo>
                    <a:pt x="28194" y="644652"/>
                  </a:lnTo>
                  <a:close/>
                </a:path>
                <a:path w="3381375" h="645160">
                  <a:moveTo>
                    <a:pt x="3366516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6516" y="28193"/>
                  </a:lnTo>
                  <a:close/>
                </a:path>
                <a:path w="3381375" h="645160">
                  <a:moveTo>
                    <a:pt x="3366516" y="615696"/>
                  </a:moveTo>
                  <a:lnTo>
                    <a:pt x="3366516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6516" y="615696"/>
                  </a:lnTo>
                  <a:close/>
                </a:path>
                <a:path w="3381375" h="645160">
                  <a:moveTo>
                    <a:pt x="3366516" y="644652"/>
                  </a:moveTo>
                  <a:lnTo>
                    <a:pt x="3366516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6516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76400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b="1" spc="-105" dirty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62683" y="3637026"/>
            <a:ext cx="3381375" cy="645160"/>
            <a:chOff x="1662683" y="3637026"/>
            <a:chExt cx="3381375" cy="645160"/>
          </a:xfrm>
        </p:grpSpPr>
        <p:sp>
          <p:nvSpPr>
            <p:cNvPr id="28" name="object 28"/>
            <p:cNvSpPr/>
            <p:nvPr/>
          </p:nvSpPr>
          <p:spPr>
            <a:xfrm>
              <a:off x="1676399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62683" y="3637026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1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3716" y="644651"/>
                  </a:lnTo>
                  <a:lnTo>
                    <a:pt x="13716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3352800" y="28956"/>
                  </a:lnTo>
                  <a:lnTo>
                    <a:pt x="3352800" y="14477"/>
                  </a:lnTo>
                  <a:lnTo>
                    <a:pt x="3366516" y="28956"/>
                  </a:lnTo>
                  <a:lnTo>
                    <a:pt x="3366516" y="644651"/>
                  </a:lnTo>
                  <a:lnTo>
                    <a:pt x="3380994" y="644651"/>
                  </a:lnTo>
                  <a:close/>
                </a:path>
                <a:path w="3381375" h="645160">
                  <a:moveTo>
                    <a:pt x="28194" y="28956"/>
                  </a:moveTo>
                  <a:lnTo>
                    <a:pt x="28194" y="14477"/>
                  </a:lnTo>
                  <a:lnTo>
                    <a:pt x="13716" y="28956"/>
                  </a:lnTo>
                  <a:lnTo>
                    <a:pt x="28194" y="28956"/>
                  </a:lnTo>
                  <a:close/>
                </a:path>
                <a:path w="3381375" h="645160">
                  <a:moveTo>
                    <a:pt x="28194" y="616458"/>
                  </a:moveTo>
                  <a:lnTo>
                    <a:pt x="28194" y="28956"/>
                  </a:lnTo>
                  <a:lnTo>
                    <a:pt x="13716" y="28956"/>
                  </a:lnTo>
                  <a:lnTo>
                    <a:pt x="13716" y="616458"/>
                  </a:lnTo>
                  <a:lnTo>
                    <a:pt x="28194" y="616458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13716" y="616458"/>
                  </a:lnTo>
                  <a:lnTo>
                    <a:pt x="28194" y="630174"/>
                  </a:lnTo>
                  <a:lnTo>
                    <a:pt x="28194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28194" y="644651"/>
                  </a:moveTo>
                  <a:lnTo>
                    <a:pt x="28194" y="630174"/>
                  </a:lnTo>
                  <a:lnTo>
                    <a:pt x="13716" y="616458"/>
                  </a:lnTo>
                  <a:lnTo>
                    <a:pt x="13716" y="644651"/>
                  </a:lnTo>
                  <a:lnTo>
                    <a:pt x="28194" y="644651"/>
                  </a:lnTo>
                  <a:close/>
                </a:path>
                <a:path w="3381375" h="645160">
                  <a:moveTo>
                    <a:pt x="3366516" y="28956"/>
                  </a:moveTo>
                  <a:lnTo>
                    <a:pt x="3352800" y="14477"/>
                  </a:lnTo>
                  <a:lnTo>
                    <a:pt x="3352800" y="28956"/>
                  </a:lnTo>
                  <a:lnTo>
                    <a:pt x="3366516" y="28956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3366516" y="28956"/>
                  </a:lnTo>
                  <a:lnTo>
                    <a:pt x="3352800" y="28956"/>
                  </a:lnTo>
                  <a:lnTo>
                    <a:pt x="3352800" y="616458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3366516" y="644651"/>
                  </a:moveTo>
                  <a:lnTo>
                    <a:pt x="3366516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6516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676400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 smtClean="0">
                <a:latin typeface="Trebuchet MS"/>
                <a:cs typeface="Trebuchet MS"/>
              </a:rPr>
              <a:t>3</a:t>
            </a:r>
            <a:endParaRPr lang="en-US" sz="1800" spc="-35" dirty="0" smtClean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lang="zh-TW" altLang="en-US" spc="-3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662683" y="4703826"/>
            <a:ext cx="3381375" cy="645160"/>
            <a:chOff x="1662683" y="4703826"/>
            <a:chExt cx="3381375" cy="645160"/>
          </a:xfrm>
        </p:grpSpPr>
        <p:sp>
          <p:nvSpPr>
            <p:cNvPr id="32" name="object 32"/>
            <p:cNvSpPr/>
            <p:nvPr/>
          </p:nvSpPr>
          <p:spPr>
            <a:xfrm>
              <a:off x="1676399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62683" y="4703826"/>
              <a:ext cx="3381375" cy="645160"/>
            </a:xfrm>
            <a:custGeom>
              <a:avLst/>
              <a:gdLst/>
              <a:ahLst/>
              <a:cxnLst/>
              <a:rect l="l" t="t" r="r" b="b"/>
              <a:pathLst>
                <a:path w="3381375" h="645160">
                  <a:moveTo>
                    <a:pt x="3380994" y="644651"/>
                  </a:moveTo>
                  <a:lnTo>
                    <a:pt x="3380994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3716" y="644651"/>
                  </a:lnTo>
                  <a:lnTo>
                    <a:pt x="13716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3352800" y="28956"/>
                  </a:lnTo>
                  <a:lnTo>
                    <a:pt x="3352800" y="14477"/>
                  </a:lnTo>
                  <a:lnTo>
                    <a:pt x="3366516" y="28956"/>
                  </a:lnTo>
                  <a:lnTo>
                    <a:pt x="3366516" y="644651"/>
                  </a:lnTo>
                  <a:lnTo>
                    <a:pt x="3380994" y="644651"/>
                  </a:lnTo>
                  <a:close/>
                </a:path>
                <a:path w="3381375" h="645160">
                  <a:moveTo>
                    <a:pt x="28194" y="28956"/>
                  </a:moveTo>
                  <a:lnTo>
                    <a:pt x="28194" y="14477"/>
                  </a:lnTo>
                  <a:lnTo>
                    <a:pt x="13716" y="28956"/>
                  </a:lnTo>
                  <a:lnTo>
                    <a:pt x="28194" y="28956"/>
                  </a:lnTo>
                  <a:close/>
                </a:path>
                <a:path w="3381375" h="645160">
                  <a:moveTo>
                    <a:pt x="28194" y="616458"/>
                  </a:moveTo>
                  <a:lnTo>
                    <a:pt x="28194" y="28956"/>
                  </a:lnTo>
                  <a:lnTo>
                    <a:pt x="13716" y="28956"/>
                  </a:lnTo>
                  <a:lnTo>
                    <a:pt x="13716" y="616458"/>
                  </a:lnTo>
                  <a:lnTo>
                    <a:pt x="28194" y="616458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13716" y="616458"/>
                  </a:lnTo>
                  <a:lnTo>
                    <a:pt x="28194" y="630174"/>
                  </a:lnTo>
                  <a:lnTo>
                    <a:pt x="28194" y="644651"/>
                  </a:lnTo>
                  <a:lnTo>
                    <a:pt x="3352800" y="644651"/>
                  </a:lnTo>
                  <a:lnTo>
                    <a:pt x="3352800" y="630174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28194" y="644651"/>
                  </a:moveTo>
                  <a:lnTo>
                    <a:pt x="28194" y="630174"/>
                  </a:lnTo>
                  <a:lnTo>
                    <a:pt x="13716" y="616458"/>
                  </a:lnTo>
                  <a:lnTo>
                    <a:pt x="13716" y="644651"/>
                  </a:lnTo>
                  <a:lnTo>
                    <a:pt x="28194" y="644651"/>
                  </a:lnTo>
                  <a:close/>
                </a:path>
                <a:path w="3381375" h="645160">
                  <a:moveTo>
                    <a:pt x="3366516" y="28956"/>
                  </a:moveTo>
                  <a:lnTo>
                    <a:pt x="3352800" y="14477"/>
                  </a:lnTo>
                  <a:lnTo>
                    <a:pt x="3352800" y="28956"/>
                  </a:lnTo>
                  <a:lnTo>
                    <a:pt x="3366516" y="28956"/>
                  </a:lnTo>
                  <a:close/>
                </a:path>
                <a:path w="3381375" h="645160">
                  <a:moveTo>
                    <a:pt x="3366516" y="616458"/>
                  </a:moveTo>
                  <a:lnTo>
                    <a:pt x="3366516" y="28956"/>
                  </a:lnTo>
                  <a:lnTo>
                    <a:pt x="3352800" y="28956"/>
                  </a:lnTo>
                  <a:lnTo>
                    <a:pt x="3352800" y="616458"/>
                  </a:lnTo>
                  <a:lnTo>
                    <a:pt x="3366516" y="616458"/>
                  </a:lnTo>
                  <a:close/>
                </a:path>
                <a:path w="3381375" h="645160">
                  <a:moveTo>
                    <a:pt x="3366516" y="644651"/>
                  </a:moveTo>
                  <a:lnTo>
                    <a:pt x="3366516" y="616458"/>
                  </a:lnTo>
                  <a:lnTo>
                    <a:pt x="3352800" y="630174"/>
                  </a:lnTo>
                  <a:lnTo>
                    <a:pt x="3352800" y="644651"/>
                  </a:lnTo>
                  <a:lnTo>
                    <a:pt x="3366516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76400" y="47183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dirty="0" smtClean="0">
                <a:latin typeface="Trebuchet MS"/>
                <a:cs typeface="Trebuchet MS"/>
              </a:rPr>
              <a:t>更多的分類器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76400" y="57851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融會貫通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39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4124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</a:t>
            </a:r>
            <a:r>
              <a:rPr lang="zh-TW" altLang="en-US" sz="3200" spc="-5" dirty="0"/>
              <a:t>過濾器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6735064" cy="4339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65" dirty="0" smtClean="0">
                <a:latin typeface="Trebuchet MS"/>
                <a:cs typeface="Trebuchet MS"/>
              </a:rPr>
              <a:t>移除</a:t>
            </a:r>
            <a:r>
              <a:rPr lang="en-US" altLang="zh-TW" sz="2800" b="1" i="1" spc="-5" dirty="0" smtClean="0">
                <a:latin typeface="Carlito"/>
                <a:cs typeface="Carlito"/>
              </a:rPr>
              <a:t>humidity </a:t>
            </a:r>
            <a:r>
              <a:rPr lang="zh-TW" altLang="en-US" sz="2800" b="1" spc="-165" dirty="0" smtClean="0">
                <a:latin typeface="Trebuchet MS"/>
                <a:cs typeface="Carlito"/>
              </a:rPr>
              <a:t>（濕度）</a:t>
            </a:r>
            <a:r>
              <a:rPr lang="zh-TW" altLang="en-US" sz="2800" b="1" spc="-165" dirty="0" smtClean="0">
                <a:latin typeface="Trebuchet MS"/>
                <a:cs typeface="Trebuchet MS"/>
              </a:rPr>
              <a:t>為</a:t>
            </a:r>
            <a:r>
              <a:rPr lang="en-US" altLang="zh-TW" sz="2800" b="1" i="1" dirty="0" smtClean="0">
                <a:latin typeface="Carlito"/>
                <a:cs typeface="Carlito"/>
              </a:rPr>
              <a:t>high</a:t>
            </a:r>
            <a:r>
              <a:rPr lang="zh-TW" altLang="en-US" sz="2800" b="1" i="1" dirty="0" smtClean="0">
                <a:latin typeface="Carlito"/>
                <a:cs typeface="Carlito"/>
              </a:rPr>
              <a:t>（高）之</a:t>
            </a:r>
            <a:r>
              <a:rPr lang="zh-TW" altLang="en-US" sz="2800" b="1" spc="-165" dirty="0" smtClean="0">
                <a:latin typeface="Trebuchet MS"/>
                <a:cs typeface="Trebuchet MS"/>
              </a:rPr>
              <a:t>屬性</a:t>
            </a:r>
            <a:endParaRPr sz="3500" dirty="0">
              <a:latin typeface="Carlito"/>
              <a:cs typeface="Carlito"/>
            </a:endParaRPr>
          </a:p>
          <a:p>
            <a:pPr marL="710565" indent="-483234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00" dirty="0" smtClean="0">
                <a:latin typeface="Trebuchet MS"/>
                <a:cs typeface="Trebuchet MS"/>
              </a:rPr>
              <a:t>監督式或非監督式</a:t>
            </a:r>
            <a:r>
              <a:rPr sz="2800" spc="-65" dirty="0" smtClean="0">
                <a:latin typeface="Trebuchet MS"/>
                <a:cs typeface="Trebuchet MS"/>
              </a:rPr>
              <a:t>?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45" dirty="0" smtClean="0">
                <a:latin typeface="Trebuchet MS"/>
                <a:cs typeface="Trebuchet MS"/>
              </a:rPr>
              <a:t>屬性或是實例</a:t>
            </a:r>
            <a:r>
              <a:rPr sz="2800" spc="-90" dirty="0" smtClean="0">
                <a:latin typeface="Trebuchet MS"/>
                <a:cs typeface="Trebuchet MS"/>
              </a:rPr>
              <a:t>?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14" dirty="0" smtClean="0">
                <a:latin typeface="Trebuchet MS"/>
                <a:cs typeface="Trebuchet MS"/>
              </a:rPr>
              <a:t>查</a:t>
            </a:r>
            <a:r>
              <a:rPr lang="zh-TW" altLang="en-US" sz="2800" spc="-114" dirty="0">
                <a:latin typeface="Trebuchet MS"/>
                <a:cs typeface="Trebuchet MS"/>
              </a:rPr>
              <a:t>看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55" dirty="0" smtClean="0">
                <a:latin typeface="Trebuchet MS"/>
                <a:cs typeface="Trebuchet MS"/>
              </a:rPr>
              <a:t>選</a:t>
            </a:r>
            <a:r>
              <a:rPr lang="zh-TW" altLang="en-US" sz="2800" spc="-155" dirty="0">
                <a:latin typeface="Trebuchet MS"/>
                <a:cs typeface="Trebuchet MS"/>
              </a:rPr>
              <a:t>擇</a:t>
            </a:r>
            <a:r>
              <a:rPr sz="2800" spc="-210" dirty="0" smtClean="0">
                <a:latin typeface="Trebuchet MS"/>
                <a:cs typeface="Trebuchet MS"/>
              </a:rPr>
              <a:t> </a:t>
            </a:r>
            <a:r>
              <a:rPr sz="2800" i="1" spc="-20" dirty="0">
                <a:solidFill>
                  <a:srgbClr val="FF0000"/>
                </a:solidFill>
                <a:latin typeface="Carlito"/>
                <a:cs typeface="Carlito"/>
              </a:rPr>
              <a:t>RemoveWithValues</a:t>
            </a:r>
            <a:endParaRPr sz="2800" dirty="0">
              <a:latin typeface="Carlito"/>
              <a:cs typeface="Carlito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設</a:t>
            </a:r>
            <a:r>
              <a:rPr lang="zh-TW" altLang="en-US" sz="2800" spc="-130" dirty="0">
                <a:latin typeface="Trebuchet MS"/>
                <a:cs typeface="Trebuchet MS"/>
              </a:rPr>
              <a:t>定</a:t>
            </a:r>
            <a:r>
              <a:rPr sz="2800" spc="-215" dirty="0" smtClean="0">
                <a:latin typeface="Trebuchet MS"/>
                <a:cs typeface="Trebuchet MS"/>
              </a:rPr>
              <a:t> </a:t>
            </a:r>
            <a:r>
              <a:rPr sz="2800" i="1" spc="-15" dirty="0">
                <a:solidFill>
                  <a:srgbClr val="FF0000"/>
                </a:solidFill>
                <a:latin typeface="Carlito"/>
                <a:cs typeface="Carlito"/>
              </a:rPr>
              <a:t>attributeIndex</a:t>
            </a:r>
            <a:endParaRPr sz="2800" dirty="0">
              <a:latin typeface="Carlito"/>
              <a:cs typeface="Carlito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設定</a:t>
            </a:r>
            <a:r>
              <a:rPr sz="2800" spc="-215" dirty="0" smtClean="0">
                <a:latin typeface="Trebuchet MS"/>
                <a:cs typeface="Trebuchet MS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Carlito"/>
                <a:cs typeface="Carlito"/>
              </a:rPr>
              <a:t>nominalIndices</a:t>
            </a:r>
            <a:endParaRPr sz="2800" dirty="0">
              <a:latin typeface="Carlito"/>
              <a:cs typeface="Carlito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dirty="0" smtClean="0">
                <a:latin typeface="Trebuchet MS"/>
                <a:cs typeface="Trebuchet MS"/>
              </a:rPr>
              <a:t>應用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800" i="1" dirty="0">
                <a:latin typeface="Carlito"/>
                <a:cs typeface="Carlito"/>
              </a:rPr>
              <a:t>Undo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592160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38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95986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zh-TW" altLang="en-US" sz="3200" spc="-5" dirty="0"/>
              <a:t> </a:t>
            </a:r>
            <a:r>
              <a:rPr lang="en-US" altLang="zh-TW" sz="3200" spc="-5" dirty="0" smtClean="0"/>
              <a:t>1–</a:t>
            </a:r>
            <a:r>
              <a:rPr lang="zh-TW" altLang="en-US" sz="3200" spc="-5" dirty="0" smtClean="0"/>
              <a:t> 刪除一個屬性</a:t>
            </a:r>
            <a:endParaRPr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7203"/>
            <a:ext cx="7314889" cy="524043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8340" y="777370"/>
            <a:ext cx="1118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開啟 </a:t>
            </a:r>
            <a:r>
              <a:rPr lang="en-US" altLang="zh-TW" sz="2800" spc="-13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，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humidity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為我們要過濾掉的目標，序號為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3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10608157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8340" y="777370"/>
            <a:ext cx="4131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單擊</a:t>
            </a:r>
            <a:r>
              <a:rPr lang="en-US" altLang="zh-TW" sz="2800" dirty="0" smtClean="0"/>
              <a:t>Choose</a:t>
            </a:r>
            <a:r>
              <a:rPr lang="zh-TW" altLang="en-US" sz="2800" dirty="0" smtClean="0"/>
              <a:t>選擇過濾器</a:t>
            </a:r>
            <a:endParaRPr lang="en-US" altLang="zh-TW" sz="28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69" y="1516514"/>
            <a:ext cx="7108985" cy="5036686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88340" y="135889"/>
            <a:ext cx="9065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TW" sz="3200" kern="0" spc="-5" dirty="0" smtClean="0"/>
              <a:t>Lesson 1.5:</a:t>
            </a:r>
            <a:r>
              <a:rPr lang="zh-TW" altLang="en-US" sz="3200" kern="0" spc="-5" dirty="0" smtClean="0"/>
              <a:t> 使用過濾器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實作</a:t>
            </a:r>
            <a:r>
              <a:rPr lang="en-US" altLang="zh-TW" sz="3200" kern="0" spc="-5" dirty="0" smtClean="0"/>
              <a:t>1</a:t>
            </a:r>
            <a:r>
              <a:rPr lang="zh-TW" altLang="en-US" sz="3200" kern="0" spc="-5" dirty="0" smtClean="0"/>
              <a:t>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刪除一個屬性</a:t>
            </a:r>
            <a:endParaRPr lang="zh-TW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42521405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r="1338"/>
          <a:stretch/>
        </p:blipFill>
        <p:spPr>
          <a:xfrm>
            <a:off x="668462" y="810381"/>
            <a:ext cx="8475538" cy="6047619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612140" y="152400"/>
            <a:ext cx="9370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TW" sz="3200" kern="0" spc="-5" dirty="0" smtClean="0"/>
              <a:t>Lesson 1.5:</a:t>
            </a:r>
            <a:r>
              <a:rPr lang="zh-TW" altLang="en-US" sz="3200" kern="0" spc="-5" dirty="0" smtClean="0"/>
              <a:t> 使用過濾器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實作 </a:t>
            </a:r>
            <a:r>
              <a:rPr lang="en-US" altLang="zh-TW" sz="3200" kern="0" spc="-5" dirty="0" smtClean="0"/>
              <a:t>1–</a:t>
            </a:r>
            <a:r>
              <a:rPr lang="zh-TW" altLang="en-US" sz="3200" kern="0" spc="-5" dirty="0" smtClean="0"/>
              <a:t> 刪除一個屬性</a:t>
            </a:r>
            <a:endParaRPr lang="zh-TW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6098590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00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5000"/>
            <a:ext cx="6171429" cy="308571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88340" y="777370"/>
            <a:ext cx="9823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 我們要刪除一個屬性，所以從</a:t>
            </a:r>
            <a:r>
              <a:rPr lang="en-US" altLang="zh-TW" sz="2800" dirty="0" smtClean="0"/>
              <a:t>attribute</a:t>
            </a:r>
            <a:r>
              <a:rPr lang="zh-TW" altLang="en-US" sz="2800" dirty="0" smtClean="0"/>
              <a:t>尋找</a:t>
            </a:r>
            <a:r>
              <a:rPr lang="en-US" altLang="zh-TW" sz="2800" dirty="0" smtClean="0"/>
              <a:t>Remove</a:t>
            </a:r>
            <a:r>
              <a:rPr lang="zh-TW" altLang="en-US" sz="2800" dirty="0" smtClean="0"/>
              <a:t>過濾器</a:t>
            </a:r>
            <a:endParaRPr lang="en-US" altLang="zh-TW" sz="28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300590"/>
            <a:ext cx="3606522" cy="5402392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88340" y="135889"/>
            <a:ext cx="8989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TW" sz="3200" kern="0" spc="-5" dirty="0" smtClean="0"/>
              <a:t>Lesson 1.5:</a:t>
            </a:r>
            <a:r>
              <a:rPr lang="zh-TW" altLang="en-US" sz="3200" kern="0" spc="-5" dirty="0" smtClean="0"/>
              <a:t> 使用過濾器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實作 </a:t>
            </a:r>
            <a:r>
              <a:rPr lang="en-US" altLang="zh-TW" sz="3200" kern="0" spc="-5" dirty="0" smtClean="0"/>
              <a:t>1–</a:t>
            </a:r>
            <a:r>
              <a:rPr lang="zh-TW" altLang="en-US" sz="3200" kern="0" spc="-5" dirty="0" smtClean="0"/>
              <a:t> 刪除一個屬性</a:t>
            </a:r>
            <a:endParaRPr lang="zh-TW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3957493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00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688340" y="777370"/>
            <a:ext cx="2694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 單擊紅色區塊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73" y="1437446"/>
            <a:ext cx="7467600" cy="5292230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688340" y="135889"/>
            <a:ext cx="9522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TW" sz="3200" kern="0" spc="-5" dirty="0" smtClean="0"/>
              <a:t>Lesson 1.5:</a:t>
            </a:r>
            <a:r>
              <a:rPr lang="zh-TW" altLang="en-US" sz="3200" kern="0" spc="-5" dirty="0" smtClean="0"/>
              <a:t> 使用過濾器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實作 </a:t>
            </a:r>
            <a:r>
              <a:rPr lang="en-US" altLang="zh-TW" sz="3200" kern="0" spc="-5" dirty="0" smtClean="0"/>
              <a:t>1–</a:t>
            </a:r>
            <a:r>
              <a:rPr lang="zh-TW" altLang="en-US" sz="3200" kern="0" spc="-5" dirty="0" smtClean="0"/>
              <a:t> 刪除一個屬性</a:t>
            </a:r>
            <a:endParaRPr lang="zh-TW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484713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00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688340" y="777370"/>
            <a:ext cx="8918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4.</a:t>
            </a:r>
            <a:r>
              <a:rPr lang="zh-TW" altLang="en-US" sz="2800" dirty="0" smtClean="0"/>
              <a:t> 將</a:t>
            </a:r>
            <a:r>
              <a:rPr lang="en-US" altLang="zh-TW" sz="2800" dirty="0" err="1" smtClean="0"/>
              <a:t>attributeIndices</a:t>
            </a:r>
            <a:r>
              <a:rPr lang="zh-TW" altLang="en-US" sz="2800" dirty="0" smtClean="0"/>
              <a:t>設定為</a:t>
            </a:r>
            <a:r>
              <a:rPr lang="en-US" altLang="zh-TW" sz="2800" dirty="0" smtClean="0"/>
              <a:t>3(humidity</a:t>
            </a:r>
            <a:r>
              <a:rPr lang="zh-TW" altLang="en-US" sz="2800" dirty="0" smtClean="0"/>
              <a:t>的序號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後，單擊</a:t>
            </a:r>
            <a:r>
              <a:rPr lang="en-US" altLang="zh-TW" sz="2800" dirty="0" smtClean="0"/>
              <a:t>OK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524000"/>
            <a:ext cx="7465060" cy="5243038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88340" y="135889"/>
            <a:ext cx="9293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TW" sz="3200" kern="0" spc="-5" dirty="0" smtClean="0"/>
              <a:t>Lesson 1.5:</a:t>
            </a:r>
            <a:r>
              <a:rPr lang="zh-TW" altLang="en-US" sz="3200" kern="0" spc="-5" dirty="0" smtClean="0"/>
              <a:t> 使用過濾器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實作</a:t>
            </a:r>
            <a:r>
              <a:rPr lang="en-US" altLang="zh-TW" sz="3200" kern="0" spc="-5" dirty="0" smtClean="0"/>
              <a:t>1</a:t>
            </a:r>
            <a:r>
              <a:rPr lang="zh-TW" altLang="en-US" sz="3200" kern="0" spc="-5" dirty="0" smtClean="0"/>
              <a:t>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刪除一個屬性</a:t>
            </a:r>
            <a:endParaRPr lang="zh-TW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0317207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00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688340" y="777370"/>
            <a:ext cx="2089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5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單擊</a:t>
            </a:r>
            <a:r>
              <a:rPr lang="en-US" altLang="zh-TW" sz="2800" dirty="0" smtClean="0"/>
              <a:t>Apply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417568"/>
            <a:ext cx="7486493" cy="5288032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88340" y="135889"/>
            <a:ext cx="9293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TW" sz="3200" kern="0" spc="-5" dirty="0" smtClean="0"/>
              <a:t>Lesson 1.5:</a:t>
            </a:r>
            <a:r>
              <a:rPr lang="zh-TW" altLang="en-US" sz="3200" kern="0" spc="-5" dirty="0" smtClean="0"/>
              <a:t> 使用過濾器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實作</a:t>
            </a:r>
            <a:r>
              <a:rPr lang="en-US" altLang="zh-TW" sz="3200" kern="0" spc="-5" dirty="0" smtClean="0"/>
              <a:t>1</a:t>
            </a:r>
            <a:r>
              <a:rPr lang="zh-TW" altLang="en-US" sz="3200" kern="0" spc="-5" dirty="0" smtClean="0"/>
              <a:t>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刪除一個屬性</a:t>
            </a:r>
            <a:endParaRPr lang="zh-TW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189184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00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688340" y="777370"/>
            <a:ext cx="816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6.</a:t>
            </a:r>
            <a:r>
              <a:rPr lang="zh-TW" altLang="en-US" sz="2800" dirty="0" smtClean="0"/>
              <a:t> 單擊</a:t>
            </a:r>
            <a:r>
              <a:rPr lang="en-US" altLang="zh-TW" sz="2800" dirty="0" smtClean="0"/>
              <a:t>Undo</a:t>
            </a:r>
            <a:r>
              <a:rPr lang="zh-TW" altLang="en-US" sz="2800" dirty="0" smtClean="0"/>
              <a:t>可以撤銷剛剛的操作，恢復濕度的屬性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31823"/>
          <a:stretch/>
        </p:blipFill>
        <p:spPr>
          <a:xfrm>
            <a:off x="658464" y="1300590"/>
            <a:ext cx="10376743" cy="5024009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88340" y="135889"/>
            <a:ext cx="9522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TW" sz="3200" kern="0" spc="-5" dirty="0" smtClean="0"/>
              <a:t>Lesson 1.5:</a:t>
            </a:r>
            <a:r>
              <a:rPr lang="zh-TW" altLang="en-US" sz="3200" kern="0" spc="-5" dirty="0" smtClean="0"/>
              <a:t> 使用過濾器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實作</a:t>
            </a:r>
            <a:r>
              <a:rPr lang="en-US" altLang="zh-TW" sz="3200" kern="0" spc="-5" dirty="0" smtClean="0"/>
              <a:t>1</a:t>
            </a:r>
            <a:r>
              <a:rPr lang="zh-TW" altLang="en-US" sz="3200" kern="0" spc="-5" dirty="0" smtClean="0"/>
              <a:t>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刪除一個屬性</a:t>
            </a:r>
            <a:endParaRPr lang="zh-TW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4244836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70078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80" y="808312"/>
            <a:ext cx="8106520" cy="5784934"/>
          </a:xfrm>
          <a:prstGeom prst="rect">
            <a:avLst/>
          </a:prstGeom>
        </p:spPr>
      </p:pic>
      <p:sp>
        <p:nvSpPr>
          <p:cNvPr id="5" name="橢圓形圖說文字 4"/>
          <p:cNvSpPr/>
          <p:nvPr/>
        </p:nvSpPr>
        <p:spPr>
          <a:xfrm>
            <a:off x="8886080" y="1051327"/>
            <a:ext cx="3305920" cy="2606273"/>
          </a:xfrm>
          <a:prstGeom prst="wedgeEllipseCallout">
            <a:avLst>
              <a:gd name="adj1" fmla="val -39473"/>
              <a:gd name="adj2" fmla="val 483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這</a:t>
            </a:r>
            <a:r>
              <a:rPr lang="zh-TW" altLang="en-US" dirty="0"/>
              <a:t>是</a:t>
            </a:r>
            <a:r>
              <a:rPr lang="zh-TW" altLang="en-US" dirty="0" smtClean="0"/>
              <a:t>更</a:t>
            </a:r>
            <a:r>
              <a:rPr lang="zh-TW" altLang="en-US" dirty="0"/>
              <a:t>簡單的刪除屬性</a:t>
            </a:r>
            <a:r>
              <a:rPr lang="zh-TW" altLang="en-US" dirty="0" smtClean="0"/>
              <a:t>方法。</a:t>
            </a:r>
            <a:endParaRPr lang="en-US" altLang="zh-TW" dirty="0" smtClean="0"/>
          </a:p>
          <a:p>
            <a:r>
              <a:rPr lang="zh-TW" altLang="en-US" dirty="0" smtClean="0"/>
              <a:t>但過濾器還是</a:t>
            </a:r>
            <a:r>
              <a:rPr lang="zh-TW" altLang="en-US" dirty="0"/>
              <a:t>十分有用的</a:t>
            </a:r>
            <a:r>
              <a:rPr lang="zh-TW" altLang="en-US" dirty="0" smtClean="0"/>
              <a:t>，而且</a:t>
            </a:r>
            <a:r>
              <a:rPr lang="zh-TW" altLang="en-US" dirty="0"/>
              <a:t>可以做比這更加複雜的事情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688340" y="135889"/>
            <a:ext cx="9522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TW" sz="3200" kern="0" spc="-5" dirty="0" smtClean="0"/>
              <a:t>Lesson 1.5:</a:t>
            </a:r>
            <a:r>
              <a:rPr lang="zh-TW" altLang="en-US" sz="3200" kern="0" spc="-5" dirty="0" smtClean="0"/>
              <a:t> 使用過濾器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實作</a:t>
            </a:r>
            <a:r>
              <a:rPr lang="en-US" altLang="zh-TW" sz="3200" kern="0" spc="-5" dirty="0" smtClean="0"/>
              <a:t>1</a:t>
            </a:r>
            <a:r>
              <a:rPr lang="zh-TW" altLang="en-US" sz="3200" kern="0" spc="-5" dirty="0" smtClean="0"/>
              <a:t> </a:t>
            </a:r>
            <a:r>
              <a:rPr lang="en-US" altLang="zh-TW" sz="3200" kern="0" spc="-5" dirty="0" smtClean="0"/>
              <a:t>–</a:t>
            </a:r>
            <a:r>
              <a:rPr lang="zh-TW" altLang="en-US" sz="3200" kern="0" spc="-5" dirty="0" smtClean="0"/>
              <a:t> 刪除一個屬性</a:t>
            </a:r>
            <a:endParaRPr lang="zh-TW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80161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19786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45" dirty="0" smtClean="0"/>
              <a:t>T</a:t>
            </a:r>
            <a:r>
              <a:rPr sz="3200" spc="-80" dirty="0" smtClean="0"/>
              <a:t>e</a:t>
            </a:r>
            <a:r>
              <a:rPr sz="3200" spc="-10" dirty="0" smtClean="0"/>
              <a:t>xtboo</a:t>
            </a:r>
            <a:r>
              <a:rPr lang="en-US" sz="3200" spc="-10" dirty="0" smtClean="0"/>
              <a:t>k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10" y="1495298"/>
            <a:ext cx="5275580" cy="4306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135" dirty="0" smtClean="0">
                <a:latin typeface="Trebuchet MS"/>
                <a:cs typeface="Trebuchet MS"/>
              </a:rPr>
              <a:t>這本參考書討論了資料探勘以及</a:t>
            </a:r>
            <a:r>
              <a:rPr sz="2800" spc="-160" dirty="0" smtClean="0">
                <a:latin typeface="Trebuchet MS"/>
                <a:cs typeface="Trebuchet MS"/>
              </a:rPr>
              <a:t>, </a:t>
            </a:r>
            <a:r>
              <a:rPr lang="zh-TW" altLang="en-US" sz="2800" spc="-110" dirty="0" smtClean="0">
                <a:latin typeface="Trebuchet MS"/>
                <a:cs typeface="Trebuchet MS"/>
              </a:rPr>
              <a:t>更詳細的資訊如下</a:t>
            </a:r>
            <a:r>
              <a:rPr sz="2800" spc="-150" dirty="0" smtClean="0">
                <a:latin typeface="Trebuchet MS"/>
                <a:cs typeface="Trebuchet MS"/>
              </a:rPr>
              <a:t>:</a:t>
            </a:r>
            <a:endParaRPr sz="2800" dirty="0">
              <a:latin typeface="Trebuchet MS"/>
              <a:cs typeface="Trebuchet MS"/>
            </a:endParaRPr>
          </a:p>
          <a:p>
            <a:pPr marL="494665" marR="247015" indent="-635">
              <a:lnSpc>
                <a:spcPct val="100299"/>
              </a:lnSpc>
              <a:spcBef>
                <a:spcPts val="2100"/>
              </a:spcBef>
            </a:pPr>
            <a:r>
              <a:rPr sz="2800" i="1" spc="-15" dirty="0">
                <a:latin typeface="Carlito"/>
                <a:cs typeface="Carlito"/>
              </a:rPr>
              <a:t>Data </a:t>
            </a:r>
            <a:r>
              <a:rPr sz="2800" i="1" spc="-5" dirty="0">
                <a:latin typeface="Carlito"/>
                <a:cs typeface="Carlito"/>
              </a:rPr>
              <a:t>Mining: </a:t>
            </a:r>
            <a:r>
              <a:rPr sz="2800" i="1" spc="-10" dirty="0">
                <a:latin typeface="Carlito"/>
                <a:cs typeface="Carlito"/>
              </a:rPr>
              <a:t>Practical </a:t>
            </a:r>
            <a:r>
              <a:rPr sz="2800" i="1" spc="-5" dirty="0">
                <a:latin typeface="Carlito"/>
                <a:cs typeface="Carlito"/>
              </a:rPr>
              <a:t>machine  learning </a:t>
            </a:r>
            <a:r>
              <a:rPr sz="2800" i="1" spc="-10" dirty="0">
                <a:latin typeface="Carlito"/>
                <a:cs typeface="Carlito"/>
              </a:rPr>
              <a:t>tools </a:t>
            </a:r>
            <a:r>
              <a:rPr sz="2800" i="1" spc="-5" dirty="0">
                <a:latin typeface="Carlito"/>
                <a:cs typeface="Carlito"/>
              </a:rPr>
              <a:t>and </a:t>
            </a:r>
            <a:r>
              <a:rPr sz="2800" i="1" spc="-40" dirty="0">
                <a:latin typeface="Carlito"/>
                <a:cs typeface="Carlito"/>
              </a:rPr>
              <a:t>techniques</a:t>
            </a:r>
            <a:r>
              <a:rPr sz="2800" spc="-40" dirty="0">
                <a:latin typeface="Trebuchet MS"/>
                <a:cs typeface="Trebuchet MS"/>
              </a:rPr>
              <a:t>,  </a:t>
            </a:r>
            <a:r>
              <a:rPr sz="2400" spc="-95" dirty="0">
                <a:latin typeface="Trebuchet MS"/>
                <a:cs typeface="Trebuchet MS"/>
              </a:rPr>
              <a:t>by </a:t>
            </a:r>
            <a:r>
              <a:rPr sz="2400" spc="-75" dirty="0">
                <a:latin typeface="Trebuchet MS"/>
                <a:cs typeface="Trebuchet MS"/>
              </a:rPr>
              <a:t>Ian </a:t>
            </a:r>
            <a:r>
              <a:rPr sz="2400" spc="-180" dirty="0">
                <a:latin typeface="Trebuchet MS"/>
                <a:cs typeface="Trebuchet MS"/>
              </a:rPr>
              <a:t>H. </a:t>
            </a:r>
            <a:r>
              <a:rPr sz="2400" spc="-125" dirty="0">
                <a:latin typeface="Trebuchet MS"/>
                <a:cs typeface="Trebuchet MS"/>
              </a:rPr>
              <a:t>Witten, </a:t>
            </a:r>
            <a:r>
              <a:rPr sz="2400" spc="-114" dirty="0">
                <a:latin typeface="Trebuchet MS"/>
                <a:cs typeface="Trebuchet MS"/>
              </a:rPr>
              <a:t>Eibe </a:t>
            </a:r>
            <a:r>
              <a:rPr sz="2400" spc="-120" dirty="0">
                <a:latin typeface="Trebuchet MS"/>
                <a:cs typeface="Trebuchet MS"/>
              </a:rPr>
              <a:t>Frank</a:t>
            </a:r>
            <a:r>
              <a:rPr sz="2400" spc="-56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endParaRPr sz="2400" dirty="0">
              <a:latin typeface="Trebuchet MS"/>
              <a:cs typeface="Trebuchet MS"/>
            </a:endParaRPr>
          </a:p>
          <a:p>
            <a:pPr marL="494665">
              <a:lnSpc>
                <a:spcPct val="100000"/>
              </a:lnSpc>
            </a:pPr>
            <a:r>
              <a:rPr sz="2400" dirty="0">
                <a:latin typeface="Trebuchet MS"/>
                <a:cs typeface="Trebuchet MS"/>
              </a:rPr>
              <a:t>Mark </a:t>
            </a:r>
            <a:r>
              <a:rPr sz="2400" spc="-150" dirty="0">
                <a:latin typeface="Trebuchet MS"/>
                <a:cs typeface="Trebuchet MS"/>
              </a:rPr>
              <a:t>A. </a:t>
            </a:r>
            <a:r>
              <a:rPr sz="2400" spc="-160" dirty="0">
                <a:latin typeface="Trebuchet MS"/>
                <a:cs typeface="Trebuchet MS"/>
              </a:rPr>
              <a:t>Hall. </a:t>
            </a:r>
            <a:r>
              <a:rPr sz="2400" spc="-20" dirty="0">
                <a:latin typeface="Trebuchet MS"/>
                <a:cs typeface="Trebuchet MS"/>
              </a:rPr>
              <a:t>Morgan</a:t>
            </a:r>
            <a:r>
              <a:rPr sz="2400" spc="-50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Kaufmann, </a:t>
            </a:r>
            <a:r>
              <a:rPr sz="2400" spc="-45" dirty="0">
                <a:latin typeface="Trebuchet MS"/>
                <a:cs typeface="Trebuchet MS"/>
              </a:rPr>
              <a:t>2011</a:t>
            </a:r>
            <a:endParaRPr sz="2400" dirty="0">
              <a:latin typeface="Trebuchet MS"/>
              <a:cs typeface="Trebuchet MS"/>
            </a:endParaRPr>
          </a:p>
          <a:p>
            <a:pPr marL="12700" marR="461645">
              <a:lnSpc>
                <a:spcPct val="100000"/>
              </a:lnSpc>
              <a:spcBef>
                <a:spcPts val="2090"/>
              </a:spcBef>
            </a:pPr>
            <a:r>
              <a:rPr lang="zh-TW" altLang="en-US" sz="2800" spc="-155" dirty="0" smtClean="0">
                <a:latin typeface="Trebuchet MS"/>
                <a:cs typeface="Trebuchet MS"/>
              </a:rPr>
              <a:t>出版商已經製作好有關於這</a:t>
            </a:r>
            <a:r>
              <a:rPr lang="zh-TW" altLang="en-US" sz="2800" spc="-155" dirty="0">
                <a:latin typeface="Trebuchet MS"/>
                <a:cs typeface="Trebuchet MS"/>
              </a:rPr>
              <a:t>門課程且可取得的</a:t>
            </a:r>
            <a:r>
              <a:rPr lang="zh-TW" altLang="en-US" sz="2800" spc="-155" dirty="0" smtClean="0">
                <a:latin typeface="Trebuchet MS"/>
                <a:cs typeface="Trebuchet MS"/>
              </a:rPr>
              <a:t>電子書了！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1671" y="6568693"/>
            <a:ext cx="16764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solidFill>
                  <a:srgbClr val="E41815"/>
                </a:solidFill>
                <a:latin typeface="Trebuchet MS"/>
                <a:cs typeface="Trebuchet MS"/>
              </a:rPr>
              <a:t>11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2588" y="1557527"/>
            <a:ext cx="33909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2</a:t>
            </a:r>
            <a:r>
              <a:rPr lang="zh-TW" altLang="en-US" sz="3200" spc="-5" dirty="0" smtClean="0"/>
              <a:t> 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刪除所有濕度值為</a:t>
            </a:r>
            <a:r>
              <a:rPr lang="en-US" altLang="zh-TW" sz="3200" spc="-5" dirty="0" smtClean="0"/>
              <a:t>high</a:t>
            </a:r>
            <a:r>
              <a:rPr lang="zh-TW" altLang="en-US" sz="3200" spc="-5" dirty="0" smtClean="0"/>
              <a:t>的實例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688340" y="777370"/>
            <a:ext cx="980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刪除第三個屬性的第一個值，數據集中的</a:t>
            </a:r>
            <a:r>
              <a:rPr lang="en-US" altLang="zh-TW" sz="2800" dirty="0" smtClean="0"/>
              <a:t>7</a:t>
            </a:r>
            <a:r>
              <a:rPr lang="zh-TW" altLang="en-US" sz="2800" dirty="0" smtClean="0"/>
              <a:t>個實例將被刪除</a:t>
            </a:r>
            <a:endParaRPr lang="en-US" altLang="zh-TW" sz="28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8" y="1676400"/>
            <a:ext cx="7562057" cy="53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09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2</a:t>
            </a:r>
            <a:r>
              <a:rPr lang="zh-TW" altLang="en-US" sz="3200" spc="-5" dirty="0" smtClean="0"/>
              <a:t> 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刪除所有濕度值為</a:t>
            </a:r>
            <a:r>
              <a:rPr lang="en-US" altLang="zh-TW" sz="3200" spc="-5" dirty="0" smtClean="0"/>
              <a:t>high</a:t>
            </a:r>
            <a:r>
              <a:rPr lang="zh-TW" altLang="en-US" sz="3200" spc="-5" dirty="0" smtClean="0"/>
              <a:t>的實例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688340" y="777370"/>
            <a:ext cx="1141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按下</a:t>
            </a:r>
            <a:r>
              <a:rPr lang="en-US" altLang="zh-TW" sz="2800" dirty="0" smtClean="0"/>
              <a:t>Choose</a:t>
            </a:r>
            <a:r>
              <a:rPr lang="zh-TW" altLang="en-US" sz="2800" dirty="0" smtClean="0"/>
              <a:t>選擇過濾器，從</a:t>
            </a:r>
            <a:r>
              <a:rPr lang="en-US" altLang="zh-TW" sz="2800" dirty="0" smtClean="0"/>
              <a:t>Instance</a:t>
            </a:r>
            <a:r>
              <a:rPr lang="zh-TW" altLang="en-US" sz="2800" dirty="0" smtClean="0"/>
              <a:t>中找到過濾</a:t>
            </a:r>
            <a:r>
              <a:rPr lang="zh-TW" altLang="en-US" sz="2800" dirty="0"/>
              <a:t>器</a:t>
            </a:r>
            <a:r>
              <a:rPr lang="en-US" altLang="zh-TW" sz="2800" dirty="0" err="1" smtClean="0"/>
              <a:t>RemoveWithValues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37446"/>
            <a:ext cx="3390328" cy="50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38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2</a:t>
            </a:r>
            <a:r>
              <a:rPr lang="zh-TW" altLang="en-US" sz="3200" spc="-5" dirty="0" smtClean="0"/>
              <a:t> 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刪除所有濕度值為</a:t>
            </a:r>
            <a:r>
              <a:rPr lang="en-US" altLang="zh-TW" sz="3200" spc="-5" dirty="0" smtClean="0"/>
              <a:t>high</a:t>
            </a:r>
            <a:r>
              <a:rPr lang="zh-TW" altLang="en-US" sz="3200" spc="-5" dirty="0" smtClean="0"/>
              <a:t>的實例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63706"/>
            <a:ext cx="10363200" cy="54496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26774" y="6136512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查看</a:t>
            </a:r>
            <a:r>
              <a:rPr lang="en-US" altLang="zh-TW" sz="2800" dirty="0" err="1" smtClean="0"/>
              <a:t>RemoveWithValues</a:t>
            </a:r>
            <a:r>
              <a:rPr lang="zh-TW" altLang="en-US" sz="2800" dirty="0" smtClean="0"/>
              <a:t>過濾器功能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1069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2</a:t>
            </a:r>
            <a:r>
              <a:rPr lang="zh-TW" altLang="en-US" sz="3200" spc="-5" dirty="0" smtClean="0"/>
              <a:t> 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刪除所有濕度值為</a:t>
            </a:r>
            <a:r>
              <a:rPr lang="en-US" altLang="zh-TW" sz="3200" spc="-5" dirty="0" smtClean="0"/>
              <a:t>high</a:t>
            </a:r>
            <a:r>
              <a:rPr lang="zh-TW" altLang="en-US" sz="3200" spc="-5" dirty="0" smtClean="0"/>
              <a:t>的實例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526774" y="6136512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 填上欲刪除之屬性的序號、屬性之值的序號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22" y="831410"/>
            <a:ext cx="4065877" cy="52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79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2</a:t>
            </a:r>
            <a:r>
              <a:rPr lang="zh-TW" altLang="en-US" sz="3200" spc="-5" dirty="0" smtClean="0"/>
              <a:t> 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刪除所有濕度值為</a:t>
            </a:r>
            <a:r>
              <a:rPr lang="en-US" altLang="zh-TW" sz="3200" spc="-5" dirty="0" smtClean="0"/>
              <a:t>high</a:t>
            </a:r>
            <a:r>
              <a:rPr lang="zh-TW" altLang="en-US" sz="3200" spc="-5" dirty="0" smtClean="0"/>
              <a:t>的實例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688340" y="629760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 單擊</a:t>
            </a:r>
            <a:r>
              <a:rPr lang="en-US" altLang="zh-TW" sz="2800" dirty="0" smtClean="0"/>
              <a:t>Apply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34" y="1295400"/>
            <a:ext cx="7576562" cy="53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213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2</a:t>
            </a:r>
            <a:r>
              <a:rPr lang="zh-TW" altLang="en-US" sz="3200" spc="-5" dirty="0" smtClean="0"/>
              <a:t> 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成果</a:t>
            </a:r>
            <a:r>
              <a:rPr lang="zh-TW" altLang="en-US" sz="3200" spc="-5" dirty="0"/>
              <a:t>探討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688340" y="6328154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實際上，資料集被減少到剩下</a:t>
            </a:r>
            <a:r>
              <a:rPr lang="en-US" altLang="zh-TW" sz="2800" dirty="0" smtClean="0"/>
              <a:t>7</a:t>
            </a:r>
            <a:r>
              <a:rPr lang="zh-TW" altLang="en-US" sz="2800" dirty="0" smtClean="0"/>
              <a:t>個實例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838200"/>
            <a:ext cx="7711908" cy="544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00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45"/>
              </a:lnSpc>
            </a:pPr>
            <a:r>
              <a:rPr spc="-25" dirty="0"/>
              <a:t>40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4124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</a:t>
            </a:r>
            <a:r>
              <a:rPr lang="zh-TW" altLang="en-US" sz="3200" spc="-5" dirty="0"/>
              <a:t>過濾器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7431405" cy="4431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229" dirty="0" smtClean="0">
                <a:latin typeface="Trebuchet MS"/>
                <a:cs typeface="Trebuchet MS"/>
              </a:rPr>
              <a:t>比較少的屬性有比較好的分類結果！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210" dirty="0" smtClean="0">
                <a:latin typeface="Trebuchet MS"/>
                <a:cs typeface="Trebuchet MS"/>
              </a:rPr>
              <a:t>開啟</a:t>
            </a:r>
            <a:r>
              <a:rPr sz="2800" spc="-210" dirty="0" smtClean="0"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0000"/>
                </a:solidFill>
                <a:latin typeface="Trebuchet MS"/>
                <a:cs typeface="Trebuchet MS"/>
              </a:rPr>
              <a:t>glass.arff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75" dirty="0">
                <a:latin typeface="Trebuchet MS"/>
                <a:cs typeface="Trebuchet MS"/>
              </a:rPr>
              <a:t>執行</a:t>
            </a:r>
            <a:r>
              <a:rPr sz="2800" spc="-75" dirty="0" smtClean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J48</a:t>
            </a:r>
            <a:r>
              <a:rPr sz="2800" spc="-340" dirty="0">
                <a:latin typeface="Trebuchet MS"/>
                <a:cs typeface="Trebuchet MS"/>
              </a:rPr>
              <a:t> </a:t>
            </a:r>
            <a:r>
              <a:rPr sz="2800" spc="-150" dirty="0" smtClean="0">
                <a:latin typeface="Trebuchet MS"/>
                <a:cs typeface="Trebuchet MS"/>
              </a:rPr>
              <a:t>(</a:t>
            </a:r>
            <a:r>
              <a:rPr lang="zh-TW" altLang="en-US" sz="2800" spc="-150" dirty="0" smtClean="0">
                <a:solidFill>
                  <a:srgbClr val="FF0000"/>
                </a:solidFill>
                <a:latin typeface="Trebuchet MS"/>
                <a:cs typeface="Trebuchet MS"/>
              </a:rPr>
              <a:t>樹</a:t>
            </a:r>
            <a:r>
              <a:rPr sz="2800" spc="-150" dirty="0" smtClean="0">
                <a:solidFill>
                  <a:srgbClr val="FF0000"/>
                </a:solidFill>
                <a:latin typeface="Trebuchet MS"/>
                <a:cs typeface="Trebuchet MS"/>
              </a:rPr>
              <a:t>&gt;J48</a:t>
            </a:r>
            <a:r>
              <a:rPr sz="2800" spc="-150" dirty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20" dirty="0">
                <a:latin typeface="Trebuchet MS"/>
                <a:cs typeface="Trebuchet MS"/>
              </a:rPr>
              <a:t>移除</a:t>
            </a:r>
            <a:r>
              <a:rPr sz="2800" spc="-229" dirty="0" smtClean="0">
                <a:latin typeface="Trebuchet MS"/>
                <a:cs typeface="Trebuchet MS"/>
              </a:rPr>
              <a:t> </a:t>
            </a:r>
            <a:r>
              <a:rPr sz="2800" spc="-204" dirty="0">
                <a:latin typeface="Trebuchet MS"/>
                <a:cs typeface="Trebuchet MS"/>
              </a:rPr>
              <a:t>Fe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20" dirty="0" smtClean="0">
                <a:latin typeface="Trebuchet MS"/>
                <a:cs typeface="Trebuchet MS"/>
              </a:rPr>
              <a:t>除了</a:t>
            </a:r>
            <a:r>
              <a:rPr sz="2800" spc="-95" dirty="0" smtClean="0">
                <a:latin typeface="Trebuchet MS"/>
                <a:cs typeface="Trebuchet MS"/>
              </a:rPr>
              <a:t>RI</a:t>
            </a:r>
            <a:r>
              <a:rPr lang="zh-TW" altLang="en-US" sz="2800" spc="-95" dirty="0" smtClean="0">
                <a:latin typeface="Trebuchet MS"/>
                <a:cs typeface="Trebuchet MS"/>
              </a:rPr>
              <a:t>和</a:t>
            </a:r>
            <a:r>
              <a:rPr sz="2800" spc="135" dirty="0" smtClean="0">
                <a:latin typeface="Trebuchet MS"/>
                <a:cs typeface="Trebuchet MS"/>
              </a:rPr>
              <a:t>MG</a:t>
            </a:r>
            <a:r>
              <a:rPr lang="zh-TW" altLang="en-US" sz="2800" spc="135" dirty="0" smtClean="0">
                <a:latin typeface="Trebuchet MS"/>
                <a:cs typeface="Trebuchet MS"/>
              </a:rPr>
              <a:t>，移除其他所有屬性</a:t>
            </a: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114" dirty="0" smtClean="0">
                <a:latin typeface="Trebuchet MS"/>
                <a:cs typeface="Trebuchet MS"/>
              </a:rPr>
              <a:t>查看決策樹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"/>
            </a:pPr>
            <a:endParaRPr sz="375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800" spc="-65" dirty="0" smtClean="0">
                <a:latin typeface="Trebuchet MS"/>
                <a:cs typeface="Trebuchet MS"/>
              </a:rPr>
              <a:t>使用右鍵菜單來視覺化決策數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3</a:t>
            </a:r>
            <a:r>
              <a:rPr lang="zh-TW" altLang="en-US" sz="3200" spc="-5" dirty="0" smtClean="0"/>
              <a:t>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刪除屬性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6" y="838200"/>
            <a:ext cx="6914165" cy="492167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61836" y="5957559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這是</a:t>
            </a:r>
            <a:r>
              <a:rPr lang="en-US" altLang="zh-TW" sz="2800" dirty="0" err="1" smtClean="0"/>
              <a:t>glass.arff</a:t>
            </a:r>
            <a:r>
              <a:rPr lang="zh-TW" altLang="en-US" sz="2800" dirty="0" smtClean="0"/>
              <a:t>經過</a:t>
            </a:r>
            <a:r>
              <a:rPr lang="en-US" altLang="zh-TW" sz="2800" dirty="0" smtClean="0"/>
              <a:t>J48</a:t>
            </a:r>
            <a:r>
              <a:rPr lang="zh-TW" altLang="en-US" sz="2800" dirty="0" smtClean="0"/>
              <a:t>分類器後的結果，準確率為</a:t>
            </a:r>
            <a:r>
              <a:rPr lang="en-US" altLang="zh-TW" sz="2800" dirty="0" smtClean="0"/>
              <a:t>66.8224%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56277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3</a:t>
            </a:r>
            <a:r>
              <a:rPr lang="zh-TW" altLang="en-US" sz="3200" spc="-5" dirty="0" smtClean="0"/>
              <a:t>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刪除屬性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228600" y="5562600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 將</a:t>
            </a:r>
            <a:r>
              <a:rPr lang="en-US" altLang="zh-TW" sz="2800" dirty="0" smtClean="0"/>
              <a:t>Fe</a:t>
            </a:r>
            <a:r>
              <a:rPr lang="zh-TW" altLang="en-US" sz="2800" dirty="0" smtClean="0"/>
              <a:t>屬性刪除後，再次使用</a:t>
            </a:r>
            <a:r>
              <a:rPr lang="en-US" altLang="zh-TW" sz="2800" dirty="0" smtClean="0"/>
              <a:t>J48</a:t>
            </a:r>
            <a:r>
              <a:rPr lang="zh-TW" altLang="en-US" sz="2800" dirty="0" smtClean="0"/>
              <a:t>分類器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4669"/>
          <a:stretch/>
        </p:blipFill>
        <p:spPr>
          <a:xfrm>
            <a:off x="0" y="951075"/>
            <a:ext cx="5819048" cy="31504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00" y="912025"/>
            <a:ext cx="5742857" cy="3228571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724400" y="2101567"/>
            <a:ext cx="2057400" cy="1022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8466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5889"/>
            <a:ext cx="11427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Lesson 1.5</a:t>
            </a:r>
            <a:r>
              <a:rPr sz="3200" spc="-5" dirty="0" smtClean="0"/>
              <a:t>:</a:t>
            </a:r>
            <a:r>
              <a:rPr lang="zh-TW" altLang="en-US" sz="3200" spc="-5" dirty="0" smtClean="0"/>
              <a:t> 使用過濾器 </a:t>
            </a:r>
            <a:r>
              <a:rPr lang="en-US" altLang="zh-TW" sz="3200" spc="-5" dirty="0" smtClean="0"/>
              <a:t>–</a:t>
            </a:r>
            <a:r>
              <a:rPr lang="zh-TW" altLang="en-US" sz="3200" spc="-5" dirty="0" smtClean="0"/>
              <a:t> 實作</a:t>
            </a:r>
            <a:r>
              <a:rPr lang="en-US" altLang="zh-TW" sz="3200" spc="-5" dirty="0" smtClean="0"/>
              <a:t>3</a:t>
            </a:r>
            <a:r>
              <a:rPr lang="zh-TW" altLang="en-US" sz="3200" spc="-5" dirty="0" smtClean="0"/>
              <a:t> </a:t>
            </a:r>
            <a:r>
              <a:rPr lang="en-US" altLang="zh-TW" sz="3200" spc="-5" dirty="0"/>
              <a:t>–</a:t>
            </a:r>
            <a:r>
              <a:rPr lang="zh-TW" altLang="en-US" sz="3200" spc="-5" dirty="0" smtClean="0"/>
              <a:t> 刪除屬性</a:t>
            </a:r>
            <a:endParaRPr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2265" y="2057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17" y="762000"/>
            <a:ext cx="7635979" cy="53996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88340" y="6283086"/>
            <a:ext cx="100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▲ 由結果發現，分類的準確率提高了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2053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1531</TotalTime>
  <Words>4735</Words>
  <Application>Microsoft Office PowerPoint</Application>
  <PresentationFormat>寬螢幕</PresentationFormat>
  <Paragraphs>758</Paragraphs>
  <Slides>137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137</vt:i4>
      </vt:variant>
    </vt:vector>
  </HeadingPairs>
  <TitlesOfParts>
    <vt:vector size="145" baseType="lpstr">
      <vt:lpstr>AoyagiKouzanFontT</vt:lpstr>
      <vt:lpstr>Carlito</vt:lpstr>
      <vt:lpstr>新細明體</vt:lpstr>
      <vt:lpstr>Arial</vt:lpstr>
      <vt:lpstr>Calibri</vt:lpstr>
      <vt:lpstr>Trebuchet MS</vt:lpstr>
      <vt:lpstr>Wingdings</vt:lpstr>
      <vt:lpstr>Office Theme</vt:lpstr>
      <vt:lpstr>使用Weka進行資料探勘</vt:lpstr>
      <vt:lpstr>使用Weka資料探勘</vt:lpstr>
      <vt:lpstr>使用Weka資料探勘</vt:lpstr>
      <vt:lpstr>使用Weka資料探勘</vt:lpstr>
      <vt:lpstr>使用Weka資料探勘</vt:lpstr>
      <vt:lpstr>Class 1: 開始使用Weka</vt:lpstr>
      <vt:lpstr>課程安排</vt:lpstr>
      <vt:lpstr>Course organization</vt:lpstr>
      <vt:lpstr>Textbook</vt:lpstr>
      <vt:lpstr>PowerPoint 簡報</vt:lpstr>
      <vt:lpstr>使用Weka進行資料探勘</vt:lpstr>
      <vt:lpstr>Lesson 1.2: 探索「Explorer」 介面</vt:lpstr>
      <vt:lpstr>Lesson 1.2: 探索「Explorer」 介面</vt:lpstr>
      <vt:lpstr>Lesson 1.2: 探索「Explorer」 介面</vt:lpstr>
      <vt:lpstr>Lesson 1.2: 探索「Explorer」 介面</vt:lpstr>
      <vt:lpstr>Lesson 1.2: 探索「Explorer」 介面 - 實作</vt:lpstr>
      <vt:lpstr>Lesson 1.2: 探索「Explorer」 介面 - 實作</vt:lpstr>
      <vt:lpstr>Lesson 1.2: 探索「Explorer」 介面</vt:lpstr>
      <vt:lpstr>Lesson 1.2: 探索「Explorer」 介面</vt:lpstr>
      <vt:lpstr>PowerPoint 簡報</vt:lpstr>
      <vt:lpstr>PowerPoint 簡報</vt:lpstr>
      <vt:lpstr>PowerPoint 簡報</vt:lpstr>
      <vt:lpstr>PowerPoint 簡報</vt:lpstr>
      <vt:lpstr>PowerPoint 簡報</vt:lpstr>
      <vt:lpstr>Lesson 1.2: 探索「Explorer」 介面</vt:lpstr>
      <vt:lpstr>Lesson 1.2: 探索「Explorer」 介面</vt:lpstr>
      <vt:lpstr>Lesson 1.2: 探索「Explorer」 介面</vt:lpstr>
      <vt:lpstr>Lesson 1.2: 探索「Explorer」 - Edit編輯面板</vt:lpstr>
      <vt:lpstr>Lesson 1.2: 探索「Explorer」 - Edit編輯面板</vt:lpstr>
      <vt:lpstr>Lesson 1.2: 探索「Explorer」 - Edit編輯面板</vt:lpstr>
      <vt:lpstr>Lesson 1.2:探索「Explorer」 介面</vt:lpstr>
      <vt:lpstr>使用Weka進行資料勘</vt:lpstr>
      <vt:lpstr>Lesson 1.3: 探索資料集</vt:lpstr>
      <vt:lpstr>Lesson 1.3: 探索資料集</vt:lpstr>
      <vt:lpstr>Lesson 1.3: 探索資料集</vt:lpstr>
      <vt:lpstr>Lesson 1.3: 探索資料集</vt:lpstr>
      <vt:lpstr>Lesson 1.3: 探索資料集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Lesson 1.3: 探索資料集</vt:lpstr>
      <vt:lpstr>使用Weka進行資料探勘</vt:lpstr>
      <vt:lpstr>Lesson 1.4: 創建一個分類器</vt:lpstr>
      <vt:lpstr>Lesson 1.4: 創建一個分類器</vt:lpstr>
      <vt:lpstr>Lesson 1.4: 創建一個分類器 – 實作</vt:lpstr>
      <vt:lpstr>Lesson 1.4: 創建一個分類器 – 實作</vt:lpstr>
      <vt:lpstr>Lesson 1.4: 創建一個分類器 – 實作</vt:lpstr>
      <vt:lpstr>Lesson 1.4: 創建一個分類器 – 實作</vt:lpstr>
      <vt:lpstr>Lesson 1.4: 創建一個分類器 – 成果探討</vt:lpstr>
      <vt:lpstr>Lesson 1.4: 創建一個分類器 – 成果探討</vt:lpstr>
      <vt:lpstr>Lesson 1.4: 創建一個分類器 – 成果探討</vt:lpstr>
      <vt:lpstr>Lesson 1.4: 創建一個分類器 – 成果探討</vt:lpstr>
      <vt:lpstr>Lesson 1.4: 創建一個分類器 – 實作 – 修改J48參數unpruned</vt:lpstr>
      <vt:lpstr>Lesson 1.4: 創建一個分類器 – 實作 – 修改J48參數unpruned</vt:lpstr>
      <vt:lpstr>Lesson 1.4: 創建一個分類器 – 實作 – 修改J48參數unpruned</vt:lpstr>
      <vt:lpstr>Lesson 1.4: 創建一個分類器 – 實作 – 修改J48參數unpruned</vt:lpstr>
      <vt:lpstr>Lesson 1.4: 創建一個分類器 – 實作 – 修改J48參數minNumObj</vt:lpstr>
      <vt:lpstr>Lesson 1.4: 創建一個分類器 – 實作 – 修改J48參數minNumObj</vt:lpstr>
      <vt:lpstr>Lesson 1.4: 創建一個分類器 – 實作 – 修改J48參數minNumObj</vt:lpstr>
      <vt:lpstr>Lesson 1.4: 創建一個分類器 – 實作 – 可視化</vt:lpstr>
      <vt:lpstr>Lesson 1.4: 創建一個分類器 – 實作 – 可視化</vt:lpstr>
      <vt:lpstr>Lesson 1.4: 創建一個分類器 – 結果探討 – 可視化</vt:lpstr>
      <vt:lpstr>Lesson 1.4: 創建一個分類器 – 結果探討 – 可視化</vt:lpstr>
      <vt:lpstr>Lesson 1.4: 創建一個分類器 – 結果探討 – 可視化</vt:lpstr>
      <vt:lpstr>Lesson 1.4: 創建一個分類器 – More</vt:lpstr>
      <vt:lpstr>Lesson 1.4: 創建一個分類器 – More</vt:lpstr>
      <vt:lpstr>Lesson 1.4: 創建一個分類器</vt:lpstr>
      <vt:lpstr>Lesson 1.4: 創建一個分類器</vt:lpstr>
      <vt:lpstr>Lesson 1.4: 創建一個分類器</vt:lpstr>
      <vt:lpstr>使用Weka進行資料探勘</vt:lpstr>
      <vt:lpstr>Lesson 1.5: 使用過濾器</vt:lpstr>
      <vt:lpstr>Lesson 1.5: 使用過濾器</vt:lpstr>
      <vt:lpstr>Lesson 1.5: 使用過濾器</vt:lpstr>
      <vt:lpstr>Lesson 1.5: 使用過濾器 – 實作 1– 刪除一個屬性</vt:lpstr>
      <vt:lpstr>PowerPoint 簡報</vt:lpstr>
      <vt:lpstr>PowerPoint 簡報</vt:lpstr>
      <vt:lpstr>Lesson 1.5: 使用過濾器 – 實作</vt:lpstr>
      <vt:lpstr>Lesson 1.5: 使用過濾器 – 實作</vt:lpstr>
      <vt:lpstr>Lesson 1.5: 使用過濾器 – 實作</vt:lpstr>
      <vt:lpstr>Lesson 1.5: 使用過濾器 – 實作</vt:lpstr>
      <vt:lpstr>Lesson 1.5: 使用過濾器 – 實作</vt:lpstr>
      <vt:lpstr>Lesson 1.5: 使用過濾器 – 實作</vt:lpstr>
      <vt:lpstr>Lesson 1.5: 使用過濾器 – 實作2  – 刪除所有濕度值為high的實例</vt:lpstr>
      <vt:lpstr>Lesson 1.5: 使用過濾器 – 實作2  – 刪除所有濕度值為high的實例</vt:lpstr>
      <vt:lpstr>Lesson 1.5: 使用過濾器 – 實作2  – 刪除所有濕度值為high的實例</vt:lpstr>
      <vt:lpstr>Lesson 1.5: 使用過濾器 – 實作2  – 刪除所有濕度值為high的實例</vt:lpstr>
      <vt:lpstr>Lesson 1.5: 使用過濾器 – 實作2  – 刪除所有濕度值為high的實例</vt:lpstr>
      <vt:lpstr>Lesson 1.5: 使用過濾器 – 實作2  – 成果探討</vt:lpstr>
      <vt:lpstr>Lesson 1.5: 使用過濾器</vt:lpstr>
      <vt:lpstr>Lesson 1.5: 使用過濾器 – 實作3 – 刪除屬性</vt:lpstr>
      <vt:lpstr>Lesson 1.5: 使用過濾器 – 實作3 – 刪除屬性</vt:lpstr>
      <vt:lpstr>Lesson 1.5: 使用過濾器 – 實作3 – 刪除屬性</vt:lpstr>
      <vt:lpstr>Lesson 1.5: 使用過濾器 – 實作3 – 刪除屬性</vt:lpstr>
      <vt:lpstr>Lesson 1.5: 使用過濾器 – 實作3 – 刪除屬性</vt:lpstr>
      <vt:lpstr>Lesson 1.5: 使用過濾器 – 實作3 – 刪除屬性</vt:lpstr>
      <vt:lpstr>Lesson 1.5: 使用過濾器 – 實作3 – 刪除屬性</vt:lpstr>
      <vt:lpstr>Lesson 1.5: 使用過濾器</vt:lpstr>
      <vt:lpstr>使用Weka進行資料探勘</vt:lpstr>
      <vt:lpstr>Lesson 1.6: 視覺化你的資料</vt:lpstr>
      <vt:lpstr>Lesson 1.6: 視覺化你的資料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實作1–可視化數據模型 </vt:lpstr>
      <vt:lpstr>Lesson 1.6: 視覺化你的資料 – 實作2–可視化分類結果 </vt:lpstr>
      <vt:lpstr>Lesson 1.6: 視覺化你的資料 – 實作2–可視化分類結果 </vt:lpstr>
      <vt:lpstr>Lesson 1.6: 視覺化你的資料 – 實作2–可視化分類結果 </vt:lpstr>
      <vt:lpstr>Lesson 1.6: 視覺化你的資料 – 實作2–可視化分類結果 </vt:lpstr>
      <vt:lpstr>Lesson 1.6: 視覺化你的資料 – 實作2–可視化分類結果 </vt:lpstr>
      <vt:lpstr>Lesson 1.6: 視覺化你的資料 – 實作3–添加類為新屬性</vt:lpstr>
      <vt:lpstr>Lesson 1.6: 視覺化你的資料 – 實作3–添加類為新屬性</vt:lpstr>
      <vt:lpstr>Lesson 1.6: 視覺化你的資料 – 實作3–添加類為新屬性</vt:lpstr>
      <vt:lpstr>Lesson 1.6: 視覺化你的資料 – 實作3–添加類為新屬性</vt:lpstr>
      <vt:lpstr>Lesson 1.6: 視覺化你的資料 – 實作3–添加類為新屬性</vt:lpstr>
      <vt:lpstr>Lesson 1.6: 視覺化你的資料 – 實作3–添加類為新屬性</vt:lpstr>
      <vt:lpstr>Lesson 1.6: 視覺化你的資料</vt:lpstr>
      <vt:lpstr>Lesson 1.6: 視覺化你的資料</vt:lpstr>
      <vt:lpstr>使用Weka進行資料探勘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 (Class 1) - 2013</dc:title>
  <dc:creator>Ian H. Witten</dc:creator>
  <cp:keywords>Weka; University of Waikato; data mining</cp:keywords>
  <cp:lastModifiedBy>Windows 使用者</cp:lastModifiedBy>
  <cp:revision>96</cp:revision>
  <dcterms:created xsi:type="dcterms:W3CDTF">2020-09-20T03:05:55Z</dcterms:created>
  <dcterms:modified xsi:type="dcterms:W3CDTF">2020-09-27T03:41:41Z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2013-09-01T00:00:00Z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2020-09-20T00:00:00Z</vt:filetime>
  </property>
</Properties>
</file>